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2"/>
  </p:notesMasterIdLst>
  <p:sldIdLst>
    <p:sldId id="362" r:id="rId4"/>
    <p:sldId id="364" r:id="rId5"/>
    <p:sldId id="363" r:id="rId6"/>
    <p:sldId id="365" r:id="rId7"/>
    <p:sldId id="443" r:id="rId8"/>
    <p:sldId id="442" r:id="rId9"/>
    <p:sldId id="274" r:id="rId10"/>
    <p:sldId id="444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4DD893-51CB-4487-B015-44749449327E}" v="3" dt="2019-06-11T00:44:39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656" y="6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gs" Target="tags/tag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8CC17-966D-467A-9DBB-59A83724C95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33A7A-D518-4266-8F40-188E373EA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4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423348" y="-76200"/>
            <a:ext cx="8195735" cy="1828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ts val="47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br>
              <a:rPr lang="en-US" dirty="0"/>
            </a:br>
            <a:r>
              <a:rPr lang="en-US" dirty="0"/>
              <a:t>[Arial, 42, Bold]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23864" y="1992868"/>
            <a:ext cx="8195204" cy="369332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2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Presenter’s Name [Arial, 20pt]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36032" y="6261102"/>
            <a:ext cx="3048000" cy="406398"/>
          </a:xfrm>
          <a:prstGeom prst="rect">
            <a:avLst/>
          </a:prstGeom>
        </p:spPr>
        <p:txBody>
          <a:bodyPr vert="horz" lIns="0"/>
          <a:lstStyle>
            <a:lvl1pPr marL="0" indent="0" algn="l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add date [Arial, 14pt]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56793" y="6575236"/>
            <a:ext cx="1075615" cy="184666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r"/>
            <a:r>
              <a:rPr lang="en-US" sz="600" kern="1200" dirty="0">
                <a:solidFill>
                  <a:schemeClr val="bg2">
                    <a:lumMod val="90000"/>
                  </a:schemeClr>
                </a:solidFill>
                <a:latin typeface="Arial" charset="0"/>
                <a:ea typeface="ヒラギノ角ゴ Pro W3" charset="0"/>
                <a:cs typeface="ヒラギノ角ゴ Pro W3" charset="0"/>
              </a:rPr>
              <a:t>Proprietary © Meritor, Inc. 2018</a:t>
            </a:r>
            <a:endParaRPr lang="en-US" sz="6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67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Placeholder 3"/>
          <p:cNvSpPr>
            <a:spLocks noGrp="1"/>
          </p:cNvSpPr>
          <p:nvPr>
            <p:ph type="title" hasCustomPrompt="1"/>
          </p:nvPr>
        </p:nvSpPr>
        <p:spPr>
          <a:xfrm>
            <a:off x="423348" y="381000"/>
            <a:ext cx="8195735" cy="1143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ts val="474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Add Section Title</a:t>
            </a:r>
            <a:br>
              <a:rPr lang="en-US" dirty="0"/>
            </a:br>
            <a:r>
              <a:rPr lang="en-US" dirty="0"/>
              <a:t>[Arial, 36pt, Bold]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23864" y="1667936"/>
            <a:ext cx="8195204" cy="369332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Click to Add Presenter’s Name [Arial, 18pt]</a:t>
            </a:r>
          </a:p>
        </p:txBody>
      </p:sp>
      <p:sp>
        <p:nvSpPr>
          <p:cNvPr id="6" name="Rectangle 5"/>
          <p:cNvSpPr/>
          <p:nvPr/>
        </p:nvSpPr>
        <p:spPr>
          <a:xfrm>
            <a:off x="7756793" y="6575236"/>
            <a:ext cx="1075615" cy="184666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r"/>
            <a:r>
              <a:rPr lang="en-US" sz="600" kern="1200" dirty="0">
                <a:solidFill>
                  <a:schemeClr val="bg2">
                    <a:lumMod val="90000"/>
                  </a:schemeClr>
                </a:solidFill>
                <a:latin typeface="Arial" charset="0"/>
                <a:ea typeface="ヒラギノ角ゴ Pro W3" charset="0"/>
                <a:cs typeface="ヒラギノ角ゴ Pro W3" charset="0"/>
              </a:rPr>
              <a:t>Proprietary © Meritor, Inc. 2018</a:t>
            </a:r>
            <a:endParaRPr lang="en-US" sz="60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37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Line Title - Large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881620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8150" y="1066800"/>
            <a:ext cx="8280400" cy="4800600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50800" y="6338919"/>
            <a:ext cx="381000" cy="277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EF8F8DD-F1D8-4C18-8A72-68D9250FE803}" type="slidenum">
              <a:rPr lang="en-US" sz="1000" smtClean="0">
                <a:solidFill>
                  <a:srgbClr val="646568"/>
                </a:solidFill>
              </a:rPr>
              <a:pPr algn="r"/>
              <a:t>‹#›</a:t>
            </a:fld>
            <a:endParaRPr lang="en-US" sz="1000" dirty="0">
              <a:solidFill>
                <a:srgbClr val="646568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38150" y="851660"/>
            <a:ext cx="82804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48749" y="0"/>
            <a:ext cx="8263467" cy="854964"/>
          </a:xfrm>
          <a:prstGeom prst="rect">
            <a:avLst/>
          </a:prstGeom>
        </p:spPr>
        <p:txBody>
          <a:bodyPr vert="horz" lIns="0" rIns="0" anchor="b"/>
          <a:lstStyle>
            <a:lvl1pPr>
              <a:lnSpc>
                <a:spcPts val="2800"/>
              </a:lnSpc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Add Title [Arial, bold, 28pt]</a:t>
            </a:r>
          </a:p>
        </p:txBody>
      </p:sp>
    </p:spTree>
    <p:extLst>
      <p:ext uri="{BB962C8B-B14F-4D97-AF65-F5344CB8AC3E}">
        <p14:creationId xmlns:p14="http://schemas.microsoft.com/office/powerpoint/2010/main" val="2834938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Line Title - Split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38150" y="851660"/>
            <a:ext cx="82804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48749" y="0"/>
            <a:ext cx="8263467" cy="854964"/>
          </a:xfrm>
          <a:prstGeom prst="rect">
            <a:avLst/>
          </a:prstGeom>
        </p:spPr>
        <p:txBody>
          <a:bodyPr vert="horz" lIns="0" rIns="0" anchor="b"/>
          <a:lstStyle>
            <a:lvl1pPr>
              <a:lnSpc>
                <a:spcPts val="2800"/>
              </a:lnSpc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Add Title [Arial, bold, 28pt]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6033" y="1066800"/>
            <a:ext cx="3987800" cy="4800600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724400" y="1057275"/>
            <a:ext cx="3987800" cy="4800600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9" name="Slide Number Placeholder 1"/>
          <p:cNvSpPr txBox="1">
            <a:spLocks/>
          </p:cNvSpPr>
          <p:nvPr/>
        </p:nvSpPr>
        <p:spPr>
          <a:xfrm>
            <a:off x="50800" y="6338919"/>
            <a:ext cx="381000" cy="277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EF8F8DD-F1D8-4C18-8A72-68D9250FE803}" type="slidenum">
              <a:rPr lang="en-US" sz="1000" smtClean="0">
                <a:solidFill>
                  <a:srgbClr val="646568"/>
                </a:solidFill>
              </a:rPr>
              <a:pPr algn="r"/>
              <a:t>‹#›</a:t>
            </a:fld>
            <a:endParaRPr lang="en-US" sz="1000" dirty="0">
              <a:solidFill>
                <a:srgbClr val="6465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15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ne Line Title - Split Content Area - half - 2 qu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38150" y="851660"/>
            <a:ext cx="82804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48749" y="0"/>
            <a:ext cx="8263467" cy="854964"/>
          </a:xfrm>
          <a:prstGeom prst="rect">
            <a:avLst/>
          </a:prstGeom>
        </p:spPr>
        <p:txBody>
          <a:bodyPr vert="horz" lIns="0" rIns="0" anchor="b"/>
          <a:lstStyle>
            <a:lvl1pPr>
              <a:lnSpc>
                <a:spcPts val="2800"/>
              </a:lnSpc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Add Title [Arial, bold, 28pt]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6033" y="1066800"/>
            <a:ext cx="3987800" cy="4800600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724400" y="1057275"/>
            <a:ext cx="3987800" cy="2287058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30750" y="3572938"/>
            <a:ext cx="3987800" cy="2294467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13" name="Slide Number Placeholder 1"/>
          <p:cNvSpPr txBox="1">
            <a:spLocks/>
          </p:cNvSpPr>
          <p:nvPr/>
        </p:nvSpPr>
        <p:spPr>
          <a:xfrm>
            <a:off x="50800" y="6338919"/>
            <a:ext cx="381000" cy="277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EF8F8DD-F1D8-4C18-8A72-68D9250FE803}" type="slidenum">
              <a:rPr lang="en-US" sz="1000" smtClean="0">
                <a:solidFill>
                  <a:srgbClr val="646568"/>
                </a:solidFill>
              </a:rPr>
              <a:pPr algn="r"/>
              <a:t>‹#›</a:t>
            </a:fld>
            <a:endParaRPr lang="en-US" sz="1000" dirty="0">
              <a:solidFill>
                <a:srgbClr val="6465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049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ne Line Title - Quad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438150" y="851660"/>
            <a:ext cx="82804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48749" y="0"/>
            <a:ext cx="8263467" cy="854964"/>
          </a:xfrm>
          <a:prstGeom prst="rect">
            <a:avLst/>
          </a:prstGeom>
        </p:spPr>
        <p:txBody>
          <a:bodyPr vert="horz" lIns="0" rIns="0" anchor="b"/>
          <a:lstStyle>
            <a:lvl1pPr>
              <a:lnSpc>
                <a:spcPts val="2800"/>
              </a:lnSpc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Add Title [Arial, bold, 28pt]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6033" y="1066803"/>
            <a:ext cx="3987800" cy="2295525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724400" y="1057279"/>
            <a:ext cx="3987800" cy="2295525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6033" y="3667133"/>
            <a:ext cx="3987800" cy="2295525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724400" y="3657600"/>
            <a:ext cx="3987800" cy="2295525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18" name="Slide Number Placeholder 1"/>
          <p:cNvSpPr txBox="1">
            <a:spLocks/>
          </p:cNvSpPr>
          <p:nvPr/>
        </p:nvSpPr>
        <p:spPr>
          <a:xfrm>
            <a:off x="50800" y="6338919"/>
            <a:ext cx="381000" cy="277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EF8F8DD-F1D8-4C18-8A72-68D9250FE803}" type="slidenum">
              <a:rPr lang="en-US" sz="1000" smtClean="0">
                <a:solidFill>
                  <a:srgbClr val="646568"/>
                </a:solidFill>
              </a:rPr>
              <a:pPr algn="r"/>
              <a:t>‹#›</a:t>
            </a:fld>
            <a:endParaRPr lang="en-US" sz="1000" dirty="0">
              <a:solidFill>
                <a:srgbClr val="6465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64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Line Title - Unproportional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38150" y="851660"/>
            <a:ext cx="82804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48749" y="0"/>
            <a:ext cx="8263467" cy="854964"/>
          </a:xfrm>
          <a:prstGeom prst="rect">
            <a:avLst/>
          </a:prstGeom>
        </p:spPr>
        <p:txBody>
          <a:bodyPr vert="horz" lIns="0" rIns="0" anchor="b"/>
          <a:lstStyle>
            <a:lvl1pPr>
              <a:lnSpc>
                <a:spcPts val="2800"/>
              </a:lnSpc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Add Title [Arial, bold, 28pt]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1800" y="1066800"/>
            <a:ext cx="4826000" cy="4800600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5638800" y="1066800"/>
            <a:ext cx="3079750" cy="4800600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11" name="Slide Number Placeholder 1"/>
          <p:cNvSpPr txBox="1">
            <a:spLocks/>
          </p:cNvSpPr>
          <p:nvPr/>
        </p:nvSpPr>
        <p:spPr>
          <a:xfrm>
            <a:off x="50800" y="6338919"/>
            <a:ext cx="381000" cy="277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EF8F8DD-F1D8-4C18-8A72-68D9250FE803}" type="slidenum">
              <a:rPr lang="en-US" sz="1000" smtClean="0">
                <a:solidFill>
                  <a:srgbClr val="646568"/>
                </a:solidFill>
              </a:rPr>
              <a:pPr algn="r"/>
              <a:t>‹#›</a:t>
            </a:fld>
            <a:endParaRPr lang="en-US" sz="1000" dirty="0">
              <a:solidFill>
                <a:srgbClr val="6465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906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ne Line Title - Full Content Area - Takeaw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6970874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438150" y="851660"/>
            <a:ext cx="82804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1800" y="5405767"/>
            <a:ext cx="8280400" cy="4616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2">
                  <a:lumMod val="75000"/>
                </a:schemeClr>
              </a:gs>
            </a:gsLst>
            <a:lin ang="5820000" scaled="0"/>
            <a:tileRect/>
          </a:gradFill>
          <a:effectLst>
            <a:reflection stA="28000" endPos="20000" dir="5400000" sy="-100000" algn="bl" rotWithShape="0"/>
          </a:effectLst>
        </p:spPr>
        <p:txBody>
          <a:bodyPr wrap="square" tIns="91440" bIns="91440">
            <a:spAutoFit/>
          </a:bodyPr>
          <a:lstStyle>
            <a:lvl1pPr marL="0" indent="0" algn="ctr">
              <a:buNone/>
              <a:defRPr lang="en-US" sz="1800" b="1" kern="1200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48749" y="0"/>
            <a:ext cx="8263467" cy="854964"/>
          </a:xfrm>
          <a:prstGeom prst="rect">
            <a:avLst/>
          </a:prstGeom>
        </p:spPr>
        <p:txBody>
          <a:bodyPr vert="horz" lIns="0" rIns="0" anchor="b"/>
          <a:lstStyle>
            <a:lvl1pPr>
              <a:lnSpc>
                <a:spcPts val="2800"/>
              </a:lnSpc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Add Title [Arial, bold, 28pt]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8150" y="1066800"/>
            <a:ext cx="8280400" cy="4267200"/>
          </a:xfrm>
          <a:prstGeom prst="rect">
            <a:avLst/>
          </a:prstGeom>
        </p:spPr>
        <p:txBody>
          <a:bodyPr lIns="0" anchor="t">
            <a:noAutofit/>
          </a:bodyPr>
          <a:lstStyle>
            <a:lvl1pPr marL="2286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</a:defRPr>
            </a:lvl1pPr>
            <a:lvl2pPr marL="45720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000000"/>
                </a:solidFill>
              </a:defRPr>
            </a:lvl3pPr>
            <a:lvl4pPr marL="80467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</a:defRPr>
            </a:lvl4pPr>
            <a:lvl5pPr marL="996696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</a:defRPr>
            </a:lvl5pPr>
            <a:lvl6pPr marL="1575054" indent="-285750">
              <a:buClr>
                <a:schemeClr val="accent2"/>
              </a:buClr>
              <a:buFont typeface="Lucida Grande"/>
              <a:buChar char="-"/>
              <a:defRPr/>
            </a:lvl6pPr>
          </a:lstStyle>
          <a:p>
            <a:pPr lvl="0"/>
            <a:r>
              <a:rPr lang="en-US" dirty="0"/>
              <a:t>Click to edit [Arial, 20pt]</a:t>
            </a:r>
          </a:p>
          <a:p>
            <a:pPr lvl="1"/>
            <a:r>
              <a:rPr lang="en-US" dirty="0"/>
              <a:t>Second level text [Arial, 18pt]</a:t>
            </a:r>
          </a:p>
          <a:p>
            <a:pPr lvl="2"/>
            <a:r>
              <a:rPr lang="en-US" dirty="0"/>
              <a:t>Third level text [Arial, 16pt]</a:t>
            </a:r>
          </a:p>
          <a:p>
            <a:pPr lvl="3"/>
            <a:r>
              <a:rPr lang="en-US" dirty="0"/>
              <a:t>Fourth level text [Arial, 14pt]</a:t>
            </a:r>
          </a:p>
          <a:p>
            <a:pPr lvl="4"/>
            <a:r>
              <a:rPr lang="en-US" dirty="0"/>
              <a:t>Fifth level text [Arial, 14pt]</a:t>
            </a:r>
          </a:p>
        </p:txBody>
      </p:sp>
      <p:sp>
        <p:nvSpPr>
          <p:cNvPr id="13" name="Slide Number Placeholder 1"/>
          <p:cNvSpPr txBox="1">
            <a:spLocks/>
          </p:cNvSpPr>
          <p:nvPr/>
        </p:nvSpPr>
        <p:spPr>
          <a:xfrm>
            <a:off x="50800" y="6338919"/>
            <a:ext cx="381000" cy="277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EF8F8DD-F1D8-4C18-8A72-68D9250FE803}" type="slidenum">
              <a:rPr lang="en-US" sz="1000" smtClean="0">
                <a:solidFill>
                  <a:srgbClr val="646568"/>
                </a:solidFill>
              </a:rPr>
              <a:pPr algn="r"/>
              <a:t>‹#›</a:t>
            </a:fld>
            <a:endParaRPr lang="en-US" sz="1000" dirty="0">
              <a:solidFill>
                <a:srgbClr val="6465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771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91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0E5864-C76F-459C-9785-FCDD975A73AE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765A88-CC9D-4F43-B6EC-FD301A2EC7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93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odrigo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7644909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8150" y="1066800"/>
            <a:ext cx="8280400" cy="4800600"/>
          </a:xfrm>
          <a:prstGeom prst="rect">
            <a:avLst/>
          </a:prstGeom>
        </p:spPr>
        <p:txBody>
          <a:bodyPr lIns="0" anchor="t">
            <a:noAutofit/>
          </a:bodyPr>
          <a:lstStyle>
            <a:lvl1pPr>
              <a:defRPr lang="en-US" sz="2000" dirty="0" smtClean="0">
                <a:solidFill>
                  <a:srgbClr val="000000"/>
                </a:solidFill>
              </a:defRPr>
            </a:lvl1pPr>
            <a:lvl2pPr>
              <a:defRPr lang="en-US" sz="1800" dirty="0" smtClean="0">
                <a:solidFill>
                  <a:srgbClr val="000000"/>
                </a:solidFill>
                <a:ea typeface="ＭＳ Ｐゴシック" pitchFamily="34" charset="-128"/>
              </a:defRPr>
            </a:lvl2pPr>
            <a:lvl3pPr>
              <a:defRPr lang="en-US" sz="1600" dirty="0" smtClean="0">
                <a:solidFill>
                  <a:srgbClr val="000000"/>
                </a:solidFill>
              </a:defRPr>
            </a:lvl3pPr>
            <a:lvl4pPr>
              <a:defRPr lang="en-US" sz="1400" dirty="0" smtClean="0">
                <a:solidFill>
                  <a:srgbClr val="000000"/>
                </a:solidFill>
              </a:defRPr>
            </a:lvl4pPr>
            <a:lvl5pPr>
              <a:defRPr lang="en-US" sz="1400" baseline="0" dirty="0" smtClean="0">
                <a:solidFill>
                  <a:srgbClr val="000000"/>
                </a:solidFill>
              </a:defRPr>
            </a:lvl5pPr>
          </a:lstStyle>
          <a:p>
            <a:pPr marL="228600" lvl="0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</a:pPr>
            <a:r>
              <a:rPr lang="en-US" dirty="0"/>
              <a:t>Click to edit [Arial, 20pt]</a:t>
            </a:r>
          </a:p>
          <a:p>
            <a:pPr marL="457200" lvl="1" indent="-2286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</a:pPr>
            <a:r>
              <a:rPr lang="en-US" dirty="0"/>
              <a:t>Second level text [Arial, 18pt]</a:t>
            </a:r>
          </a:p>
          <a:p>
            <a:pPr marL="640080" lvl="2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Lucida Grande"/>
              <a:buChar char="-"/>
            </a:pPr>
            <a:r>
              <a:rPr lang="en-US" dirty="0"/>
              <a:t>Third level text [Arial, 16pt]</a:t>
            </a:r>
          </a:p>
          <a:p>
            <a:pPr marL="804672" lvl="3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</a:pPr>
            <a:r>
              <a:rPr lang="en-US" dirty="0"/>
              <a:t>Fourth level text [Arial, 14pt]</a:t>
            </a:r>
          </a:p>
          <a:p>
            <a:pPr marL="996696" lvl="4" indent="-18288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</a:pPr>
            <a:r>
              <a:rPr lang="en-US" dirty="0"/>
              <a:t>Fifth level text [Arial, 14pt]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8150" y="851660"/>
            <a:ext cx="82804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48733" y="0"/>
            <a:ext cx="8263467" cy="854964"/>
          </a:xfrm>
          <a:prstGeom prst="rect">
            <a:avLst/>
          </a:prstGeom>
        </p:spPr>
        <p:txBody>
          <a:bodyPr vert="horz" lIns="0" rIns="0" anchor="b"/>
          <a:lstStyle>
            <a:lvl1pPr>
              <a:lnSpc>
                <a:spcPts val="2800"/>
              </a:lnSpc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Add Title [Arial, bold, 28pt]</a:t>
            </a:r>
          </a:p>
        </p:txBody>
      </p:sp>
      <p:sp>
        <p:nvSpPr>
          <p:cNvPr id="6" name="Slide Number Placeholder 1"/>
          <p:cNvSpPr txBox="1">
            <a:spLocks/>
          </p:cNvSpPr>
          <p:nvPr userDrawn="1"/>
        </p:nvSpPr>
        <p:spPr>
          <a:xfrm>
            <a:off x="146050" y="6450541"/>
            <a:ext cx="381000" cy="277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EF8F8DD-F1D8-4C18-8A72-68D9250FE803}" type="slidenum">
              <a:rPr lang="en-US" smtClean="0">
                <a:solidFill>
                  <a:srgbClr val="646568"/>
                </a:solidFill>
              </a:rPr>
              <a:pPr/>
              <a:t>‹#›</a:t>
            </a:fld>
            <a:r>
              <a:rPr lang="en-US" dirty="0">
                <a:solidFill>
                  <a:srgbClr val="64656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806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F2995-CACF-4773-8817-771EE9C0D0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0EC95-29B9-4676-9FC8-48823849B7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175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88" y="466419"/>
            <a:ext cx="874395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DA945-6492-4554-B3E7-C039612351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6A1FD-CCCD-482B-A8CC-934407483C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160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33333"/>
            <a:ext cx="9144000" cy="2624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21089" y="5204885"/>
            <a:ext cx="1901825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1167"/>
            <a:ext cx="7772400" cy="990351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89741"/>
            <a:ext cx="6400800" cy="2209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71D74-FE79-4221-9133-4815F9B8CE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92F62-A2CC-47A6-9DE9-089069BB93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140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345" y="466419"/>
            <a:ext cx="8727898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88" y="1232900"/>
            <a:ext cx="8743950" cy="489326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 marL="1027113" indent="-287338">
              <a:buClr>
                <a:schemeClr val="accent2"/>
              </a:buCl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04453-D2C1-4099-98DA-B83E7F2157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581D1-7A58-4EED-8C6A-F6961ABBA2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11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77ED1-B610-43A4-983F-BC331F1624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F04C-CF64-46E7-99C0-335E039CE1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047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88" y="466419"/>
            <a:ext cx="874395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4788" y="1279525"/>
            <a:ext cx="4300538" cy="4583593"/>
          </a:xfrm>
        </p:spPr>
        <p:txBody>
          <a:bodyPr/>
          <a:lstStyle>
            <a:lvl1pPr marL="225425" indent="-225425">
              <a:buFont typeface="Arial" pitchFamily="34" charset="0"/>
              <a:buChar char="•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9525"/>
            <a:ext cx="4300538" cy="4583593"/>
          </a:xfrm>
        </p:spPr>
        <p:txBody>
          <a:bodyPr/>
          <a:lstStyle>
            <a:lvl1pPr>
              <a:buClr>
                <a:schemeClr val="accent2"/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21918-A6A5-481C-8505-0F5C1112D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A9E75-C834-4B5E-836B-61FA767FBC9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11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88" y="466419"/>
            <a:ext cx="874395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788" y="1291167"/>
            <a:ext cx="4302021" cy="639763"/>
          </a:xfrm>
        </p:spPr>
        <p:txBody>
          <a:bodyPr lIns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4788" y="1930929"/>
            <a:ext cx="4302021" cy="3951288"/>
          </a:xfrm>
        </p:spPr>
        <p:txBody>
          <a:bodyPr l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291167"/>
            <a:ext cx="4303711" cy="639763"/>
          </a:xfrm>
        </p:spPr>
        <p:txBody>
          <a:bodyPr lIns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930929"/>
            <a:ext cx="4303711" cy="3951288"/>
          </a:xfrm>
        </p:spPr>
        <p:txBody>
          <a:bodyPr lIns="0"/>
          <a:lstStyle>
            <a:lvl1pPr>
              <a:buClr>
                <a:schemeClr val="accent2"/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3A267-6CB8-4614-BB8E-33C7BB25C2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468F5-3628-4CBE-B89F-2B58B733AB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4638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88" y="466419"/>
            <a:ext cx="874395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1BD5B-C5C5-4A83-8004-16E67C276D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18854-11C2-4E64-ABBF-68F3BEEABCB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875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F2995-CACF-4773-8817-771EE9C0D0A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0EC95-29B9-4676-9FC8-48823849B7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059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465761"/>
            <a:ext cx="3008313" cy="9693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2063"/>
            <a:ext cx="5111750" cy="5674101"/>
          </a:xfrm>
        </p:spPr>
        <p:txBody>
          <a:bodyPr/>
          <a:lstStyle>
            <a:lvl1pPr>
              <a:buClr>
                <a:schemeClr val="accent2"/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77ED1-B610-43A4-983F-BC331F1624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F04C-CF64-46E7-99C0-335E039CE1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9774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7"/>
          </a:xfrm>
        </p:spPr>
        <p:txBody>
          <a:bodyPr anchor="b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77ED1-B610-43A4-983F-BC331F1624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F04C-CF64-46E7-99C0-335E039CE1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257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88" y="465761"/>
            <a:ext cx="8482010" cy="951876"/>
          </a:xfrm>
        </p:spPr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accent2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77ED1-B610-43A4-983F-BC331F1624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F04C-CF64-46E7-99C0-335E039CE1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1872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65652"/>
            <a:ext cx="2057400" cy="4681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65652"/>
            <a:ext cx="6019800" cy="4681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77ED1-B610-43A4-983F-BC331F1624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F04C-CF64-46E7-99C0-335E039CE1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521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990351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D9F95-A14A-4BED-9C27-256DD569639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80879-A903-41B6-A4C5-C0CC5E597C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829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345" y="466419"/>
            <a:ext cx="8727898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88" y="1232900"/>
            <a:ext cx="8743950" cy="4893265"/>
          </a:xfrm>
        </p:spPr>
        <p:txBody>
          <a:bodyPr/>
          <a:lstStyle>
            <a:lvl1pPr marL="457200" indent="-45720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  <a:lvl2pPr marL="568325" indent="-34290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2pPr>
            <a:lvl3pPr marL="857250" indent="-342900" algn="l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3pPr>
            <a:lvl4pPr marL="1027113" indent="-287338" algn="l">
              <a:buClr>
                <a:schemeClr val="accent2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CB85C-C556-4232-BB8D-8BA8963FE91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63067-8253-49AE-99DB-6BD9866FDA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043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991BE-CBEA-4BBD-B565-46350B29245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2B386-F07C-452C-90B7-97CE84FD1C8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181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88" y="466419"/>
            <a:ext cx="874395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4788" y="1279525"/>
            <a:ext cx="4300538" cy="4583593"/>
          </a:xfrm>
        </p:spPr>
        <p:txBody>
          <a:bodyPr/>
          <a:lstStyle>
            <a:lvl1pPr marL="225425" indent="-225425">
              <a:buFont typeface="Arial" pitchFamily="34" charset="0"/>
              <a:buChar char="•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9525"/>
            <a:ext cx="4300538" cy="4583593"/>
          </a:xfrm>
        </p:spPr>
        <p:txBody>
          <a:bodyPr/>
          <a:lstStyle>
            <a:lvl1pPr>
              <a:buClr>
                <a:schemeClr val="accent2"/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796FC-C02B-4F53-A631-B6C34F94F22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2AAA8-FD09-4850-ACE4-558AEB5F243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629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88" y="466419"/>
            <a:ext cx="874395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788" y="1291167"/>
            <a:ext cx="4302021" cy="639763"/>
          </a:xfrm>
        </p:spPr>
        <p:txBody>
          <a:bodyPr lIns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4788" y="1930929"/>
            <a:ext cx="4302021" cy="3951288"/>
          </a:xfrm>
        </p:spPr>
        <p:txBody>
          <a:bodyPr l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291167"/>
            <a:ext cx="4303711" cy="639763"/>
          </a:xfrm>
        </p:spPr>
        <p:txBody>
          <a:bodyPr lIns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930929"/>
            <a:ext cx="4303711" cy="3951288"/>
          </a:xfrm>
        </p:spPr>
        <p:txBody>
          <a:bodyPr lIns="0"/>
          <a:lstStyle>
            <a:lvl1pPr>
              <a:buClr>
                <a:schemeClr val="accent2"/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8FA6D-F6C5-4618-B956-4D6570F57C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15C20-B57A-43CC-8937-FE77363965F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869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88" y="466419"/>
            <a:ext cx="874395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DA945-6492-4554-B3E7-C039612351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6A1FD-CCCD-482B-A8CC-934407483C8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8488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32771-13EB-40B7-8B92-0A9043D92C8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FD23E-A3D1-4799-9EC1-8405E8D833E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5162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465761"/>
            <a:ext cx="3008313" cy="9693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2063"/>
            <a:ext cx="5111750" cy="5674101"/>
          </a:xfrm>
        </p:spPr>
        <p:txBody>
          <a:bodyPr/>
          <a:lstStyle>
            <a:lvl1pPr>
              <a:buClr>
                <a:schemeClr val="accent2"/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97E86-D8EB-4F2F-8F2A-AB38376EF04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61D69-D911-464E-8849-1E90D8EAC54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444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7"/>
          </a:xfrm>
        </p:spPr>
        <p:txBody>
          <a:bodyPr anchor="b"/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ADD45-CAA7-43C6-A4FD-D70171E8EDC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30870-0506-444C-B89E-25261FFC963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2816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88" y="465761"/>
            <a:ext cx="8482010" cy="951876"/>
          </a:xfrm>
        </p:spPr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accent2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2C88B-6E9C-430C-B824-D6E67A3B16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9D0C5-18ED-4839-9C3E-E282CD83331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8282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65652"/>
            <a:ext cx="2057400" cy="4681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65652"/>
            <a:ext cx="6019800" cy="4681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0397D-74C7-4256-A045-EB691959E9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48B16-83AB-4F56-A724-FFBE94CC17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68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74372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Slide" r:id="rId17" imgW="216" imgH="216" progId="TCLayout.ActiveDocument.1">
                  <p:embed/>
                </p:oleObj>
              </mc:Choice>
              <mc:Fallback>
                <p:oleObj name="think-cell Slide" r:id="rId17" imgW="216" imgH="21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5600" y="6302605"/>
            <a:ext cx="142441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|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920" y="6311072"/>
            <a:ext cx="2063548" cy="3791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F5EBF1-3B39-4F69-866B-ADDBEDB94C3A}"/>
              </a:ext>
            </a:extLst>
          </p:cNvPr>
          <p:cNvSpPr/>
          <p:nvPr/>
        </p:nvSpPr>
        <p:spPr>
          <a:xfrm>
            <a:off x="429172" y="6372852"/>
            <a:ext cx="1552028" cy="20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750" kern="1200" dirty="0">
                <a:solidFill>
                  <a:schemeClr val="bg2">
                    <a:lumMod val="50000"/>
                  </a:schemeClr>
                </a:solidFill>
                <a:latin typeface="Arial" charset="0"/>
                <a:ea typeface="ヒラギノ角ゴ Pro W3" charset="0"/>
                <a:cs typeface="ヒラギノ角ゴ Pro W3" charset="0"/>
              </a:rPr>
              <a:t>Proprietary © Meritor, Inc. 2018</a:t>
            </a:r>
            <a:endParaRPr lang="en-US" sz="75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6" r:id="rId12"/>
    <p:sldLayoutId id="2147483697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ＭＳ Ｐゴシック" pitchFamily="34" charset="-128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66688" indent="-166688" algn="l" defTabSz="457200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rgbClr val="4D4D4D"/>
          </a:solidFill>
          <a:latin typeface="+mn-lt"/>
          <a:ea typeface="ＭＳ Ｐゴシック" pitchFamily="34" charset="-128"/>
          <a:cs typeface="ＭＳ Ｐゴシック" pitchFamily="34" charset="-128"/>
        </a:defRPr>
      </a:lvl1pPr>
      <a:lvl2pPr marL="458788" indent="-230188" algn="l" defTabSz="45720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2200">
          <a:solidFill>
            <a:srgbClr val="4D4D4D"/>
          </a:solidFill>
          <a:latin typeface="+mn-lt"/>
          <a:ea typeface="ヒラギノ角ゴ Pro W3" charset="0"/>
          <a:cs typeface="Arial" charset="0"/>
        </a:defRPr>
      </a:lvl2pPr>
      <a:lvl3pPr marL="752475" indent="-177800" algn="l" defTabSz="457200" rtl="0" eaLnBrk="1" fontAlgn="base" hangingPunct="1">
        <a:spcBef>
          <a:spcPct val="20000"/>
        </a:spcBef>
        <a:spcAft>
          <a:spcPct val="0"/>
        </a:spcAft>
        <a:buSzPct val="90000"/>
        <a:buFont typeface="Lucida Grande" charset="0"/>
        <a:buChar char="»"/>
        <a:defRPr sz="2000">
          <a:solidFill>
            <a:srgbClr val="4D4D4D"/>
          </a:solidFill>
          <a:latin typeface="+mn-lt"/>
          <a:ea typeface="Arial" charset="0"/>
          <a:cs typeface="Arial" charset="0"/>
        </a:defRPr>
      </a:lvl3pPr>
      <a:lvl4pPr marL="1031875" indent="-1651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rgbClr val="4D4D4D"/>
          </a:solidFill>
          <a:latin typeface="+mn-lt"/>
          <a:ea typeface="Arial" charset="0"/>
          <a:cs typeface="Arial" charset="0"/>
        </a:defRPr>
      </a:lvl4pPr>
      <a:lvl5pPr marL="1374775" indent="-165100" algn="l" defTabSz="45720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1600">
          <a:solidFill>
            <a:srgbClr val="4D4D4D"/>
          </a:solidFill>
          <a:latin typeface="+mn-lt"/>
          <a:ea typeface="Arial" charset="0"/>
          <a:cs typeface="Arial" charset="0"/>
        </a:defRPr>
      </a:lvl5pPr>
      <a:lvl6pPr marL="1831975" indent="-165100" algn="l" defTabSz="45720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1600">
          <a:solidFill>
            <a:srgbClr val="4D4D4D"/>
          </a:solidFill>
          <a:latin typeface="+mn-lt"/>
          <a:ea typeface="+mn-ea"/>
          <a:cs typeface="Arial" charset="0"/>
        </a:defRPr>
      </a:lvl6pPr>
      <a:lvl7pPr marL="2289175" indent="-165100" algn="l" defTabSz="45720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1600">
          <a:solidFill>
            <a:srgbClr val="4D4D4D"/>
          </a:solidFill>
          <a:latin typeface="+mn-lt"/>
          <a:ea typeface="+mn-ea"/>
          <a:cs typeface="Arial" charset="0"/>
        </a:defRPr>
      </a:lvl7pPr>
      <a:lvl8pPr marL="2746375" indent="-165100" algn="l" defTabSz="45720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1600">
          <a:solidFill>
            <a:srgbClr val="4D4D4D"/>
          </a:solidFill>
          <a:latin typeface="+mn-lt"/>
          <a:ea typeface="+mn-ea"/>
          <a:cs typeface="Arial" charset="0"/>
        </a:defRPr>
      </a:lvl8pPr>
      <a:lvl9pPr marL="3203575" indent="-165100" algn="l" defTabSz="45720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1600">
          <a:solidFill>
            <a:srgbClr val="4D4D4D"/>
          </a:solidFill>
          <a:latin typeface="+mn-lt"/>
          <a:ea typeface="+mn-ea"/>
          <a:cs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22"/>
          <a:stretch/>
        </p:blipFill>
        <p:spPr>
          <a:xfrm>
            <a:off x="359" y="5022168"/>
            <a:ext cx="9144000" cy="18358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299" y="5765883"/>
            <a:ext cx="1621402" cy="942771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96944" y="473649"/>
            <a:ext cx="7332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4151" y="1439334"/>
            <a:ext cx="8774112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925" y="6356351"/>
            <a:ext cx="21336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9677ED1-B610-43A4-983F-BC331F1624A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936F04C-CF64-46E7-99C0-335E039CE1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85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4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9pPr>
    </p:titleStyle>
    <p:bodyStyle>
      <a:lvl1pPr marL="225425" indent="-225425" algn="l" rtl="0" eaLnBrk="1" fontAlgn="base" hangingPunct="1">
        <a:spcBef>
          <a:spcPct val="0"/>
        </a:spcBef>
        <a:spcAft>
          <a:spcPts val="200"/>
        </a:spcAft>
        <a:buClr>
          <a:schemeClr val="accent2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8925" algn="l" rtl="0" eaLnBrk="1" fontAlgn="base" hangingPunct="1">
        <a:spcBef>
          <a:spcPct val="0"/>
        </a:spcBef>
        <a:spcAft>
          <a:spcPts val="20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9775" indent="-225425" algn="l" rtl="0" eaLnBrk="1" fontAlgn="base" hangingPunct="1">
        <a:spcBef>
          <a:spcPct val="0"/>
        </a:spcBef>
        <a:spcAft>
          <a:spcPts val="20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315" name="Title Placeholder 1"/>
          <p:cNvSpPr>
            <a:spLocks noGrp="1"/>
          </p:cNvSpPr>
          <p:nvPr>
            <p:ph type="title"/>
          </p:nvPr>
        </p:nvSpPr>
        <p:spPr bwMode="auto">
          <a:xfrm>
            <a:off x="184151" y="474332"/>
            <a:ext cx="87741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31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4151" y="1439333"/>
            <a:ext cx="8774112" cy="4812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0" bIns="0" numCol="1" anchor="t" anchorCtr="0" compatLnSpc="1">
            <a:prstTxWarp prst="textNoShape">
              <a:avLst/>
            </a:prstTxWarp>
          </a:bodyPr>
          <a:lstStyle/>
          <a:p>
            <a:pPr marL="225425" marR="0" lvl="0" indent="-2254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C00000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514350" marR="0" lvl="1" indent="-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739775" marR="0" lvl="2" indent="-2254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</a:rPr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925" y="6356351"/>
            <a:ext cx="21336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C348709-ABAC-4858-B982-0E4974545D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1/13/2020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 smtClean="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A1B997C-B083-49BE-86D2-442A1043DB6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95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4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400" b="1">
          <a:solidFill>
            <a:schemeClr val="accent2"/>
          </a:solidFill>
          <a:latin typeface="Candara" pitchFamily="34" charset="0"/>
        </a:defRPr>
      </a:lvl9pPr>
    </p:titleStyle>
    <p:bodyStyle>
      <a:lvl1pPr marL="225425" marR="0" indent="-225425" algn="l" defTabSz="914400" rtl="0" eaLnBrk="1" fontAlgn="base" latinLnBrk="0" hangingPunct="1">
        <a:lnSpc>
          <a:spcPct val="100000"/>
        </a:lnSpc>
        <a:spcBef>
          <a:spcPct val="0"/>
        </a:spcBef>
        <a:spcAft>
          <a:spcPts val="200"/>
        </a:spcAft>
        <a:buClr>
          <a:srgbClr val="C00000"/>
        </a:buClr>
        <a:buSzTx/>
        <a:buFont typeface="Arial" charset="0"/>
        <a:buChar char="•"/>
        <a:tabLst/>
        <a:defRPr sz="28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514350" marR="0" indent="-288925" algn="l" defTabSz="914400" rtl="0" eaLnBrk="1" fontAlgn="base" latinLnBrk="0" hangingPunct="1">
        <a:lnSpc>
          <a:spcPct val="100000"/>
        </a:lnSpc>
        <a:spcBef>
          <a:spcPct val="0"/>
        </a:spcBef>
        <a:spcAft>
          <a:spcPts val="200"/>
        </a:spcAft>
        <a:buClrTx/>
        <a:buSzTx/>
        <a:buFont typeface="Arial" charset="0"/>
        <a:buChar char="–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9775" marR="0" indent="-225425" algn="l" defTabSz="914400" rtl="0" eaLnBrk="1" fontAlgn="base" latinLnBrk="0" hangingPunct="1">
        <a:lnSpc>
          <a:spcPct val="100000"/>
        </a:lnSpc>
        <a:spcBef>
          <a:spcPct val="0"/>
        </a:spcBef>
        <a:spcAft>
          <a:spcPts val="200"/>
        </a:spcAft>
        <a:buClrTx/>
        <a:buSzTx/>
        <a:buFont typeface="Arial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slide" Target="slide3.xml"/><Relationship Id="rId4" Type="http://schemas.openxmlformats.org/officeDocument/2006/relationships/slide" Target="slide1.xml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slide" Target="slide1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3.xml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TransPower - Peterbilt </a:t>
            </a:r>
            <a:br>
              <a:rPr lang="en-US" dirty="0"/>
            </a:br>
            <a:r>
              <a:rPr lang="en-US" dirty="0"/>
              <a:t>CEC Funded P520EV-ASL Overview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Joshua Goldman</a:t>
            </a:r>
          </a:p>
        </p:txBody>
      </p:sp>
    </p:spTree>
    <p:extLst>
      <p:ext uri="{BB962C8B-B14F-4D97-AF65-F5344CB8AC3E}">
        <p14:creationId xmlns:p14="http://schemas.microsoft.com/office/powerpoint/2010/main" val="3170229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Heavy Duty Electric Refuse Trucks </a:t>
            </a:r>
            <a:br>
              <a:rPr lang="en-US" dirty="0"/>
            </a:br>
            <a:r>
              <a:rPr lang="en-US" dirty="0"/>
              <a:t>(HDERT)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22264" y="2335177"/>
            <a:ext cx="5077781" cy="3116299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CEC Project Overview: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Demonstrate up to 3 Electrically Powered Vehicles in Refuse Applications using TransPower’s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ElecTruck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™ Battery-Electric Drive System In a Peterbilt 520 Truck.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6146" y="1127168"/>
            <a:ext cx="533314" cy="533314"/>
          </a:xfrm>
          <a:prstGeom prst="ellipse">
            <a:avLst/>
          </a:prstGeom>
          <a:solidFill>
            <a:schemeClr val="accent2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87364" y="1036639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pic>
        <p:nvPicPr>
          <p:cNvPr id="10" name="Picture 53" descr="MC900432667[1]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542925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9" descr="MC900432666[1]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42925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2" descr="MC900431495[1]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39175" y="55054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650" y="2860095"/>
            <a:ext cx="2934021" cy="91839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383" y="3073054"/>
            <a:ext cx="2053683" cy="205368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98" y="4604032"/>
            <a:ext cx="3001627" cy="6278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357" y="1959179"/>
            <a:ext cx="2383649" cy="113053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7977189" y="5522913"/>
            <a:ext cx="619125" cy="400050"/>
            <a:chOff x="7977188" y="4665663"/>
            <a:chExt cx="619125" cy="400050"/>
          </a:xfrm>
        </p:grpSpPr>
        <p:sp>
          <p:nvSpPr>
            <p:cNvPr id="17" name="Oval 45">
              <a:hlinkClick r:id="rId10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7977188" y="4665663"/>
              <a:ext cx="619125" cy="400050"/>
            </a:xfrm>
            <a:prstGeom prst="ellipse">
              <a:avLst/>
            </a:prstGeom>
            <a:gradFill rotWithShape="1">
              <a:gsLst>
                <a:gs pos="0">
                  <a:srgbClr val="454545"/>
                </a:gs>
                <a:gs pos="50000">
                  <a:schemeClr val="bg1"/>
                </a:gs>
                <a:gs pos="100000">
                  <a:srgbClr val="454545"/>
                </a:gs>
              </a:gsLst>
              <a:lin ang="2700000" scaled="1"/>
            </a:gra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prstClr val="black"/>
                </a:solidFill>
                <a:latin typeface="Arial" charset="0"/>
              </a:endParaRPr>
            </a:p>
          </p:txBody>
        </p:sp>
        <p:pic>
          <p:nvPicPr>
            <p:cNvPr id="19" name="Picture 18">
              <a:hlinkClick r:id="rId10" action="ppaction://hlinksldjump"/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8" t="16196" r="8806" b="2266"/>
            <a:stretch/>
          </p:blipFill>
          <p:spPr>
            <a:xfrm>
              <a:off x="8066487" y="4705702"/>
              <a:ext cx="438714" cy="326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370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40" y="1497097"/>
            <a:ext cx="7597456" cy="4015140"/>
          </a:xfrm>
          <a:prstGeom prst="rect">
            <a:avLst/>
          </a:prstGeom>
        </p:spPr>
      </p:pic>
      <p:cxnSp>
        <p:nvCxnSpPr>
          <p:cNvPr id="24" name="Straight Connector 23"/>
          <p:cNvCxnSpPr>
            <a:endCxn id="38961" idx="1"/>
          </p:cNvCxnSpPr>
          <p:nvPr/>
        </p:nvCxnSpPr>
        <p:spPr>
          <a:xfrm flipV="1">
            <a:off x="4273826" y="1680454"/>
            <a:ext cx="917731" cy="501193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>
            <a:outerShdw dist="12700" dir="5400000" algn="ctr" rotWithShape="0">
              <a:schemeClr val="bg1"/>
            </a:outerShdw>
          </a:effectLst>
        </p:spPr>
      </p:cxnSp>
      <p:sp>
        <p:nvSpPr>
          <p:cNvPr id="38916" name="TextBox 32"/>
          <p:cNvSpPr txBox="1">
            <a:spLocks noChangeArrowheads="1"/>
          </p:cNvSpPr>
          <p:nvPr/>
        </p:nvSpPr>
        <p:spPr bwMode="auto">
          <a:xfrm>
            <a:off x="5467224" y="1389642"/>
            <a:ext cx="12841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5C5C5C"/>
                </a:solidFill>
                <a:latin typeface="Candara" pitchFamily="34" charset="0"/>
              </a:rPr>
              <a:t>HDERT Demonstration Vehicle</a:t>
            </a:r>
          </a:p>
        </p:txBody>
      </p:sp>
      <p:sp>
        <p:nvSpPr>
          <p:cNvPr id="38918" name="TextBox 39"/>
          <p:cNvSpPr txBox="1">
            <a:spLocks noChangeArrowheads="1"/>
          </p:cNvSpPr>
          <p:nvPr/>
        </p:nvSpPr>
        <p:spPr bwMode="auto">
          <a:xfrm>
            <a:off x="7302501" y="5505451"/>
            <a:ext cx="17764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C00000"/>
                </a:solidFill>
                <a:latin typeface="Arial" charset="0"/>
              </a:rPr>
              <a:t>Touch a Number Button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C00000"/>
                </a:solidFill>
                <a:latin typeface="Arial" charset="0"/>
              </a:rPr>
              <a:t>For More Information</a:t>
            </a:r>
          </a:p>
        </p:txBody>
      </p:sp>
      <p:grpSp>
        <p:nvGrpSpPr>
          <p:cNvPr id="38920" name="Group 69"/>
          <p:cNvGrpSpPr>
            <a:grpSpLocks/>
          </p:cNvGrpSpPr>
          <p:nvPr/>
        </p:nvGrpSpPr>
        <p:grpSpPr bwMode="auto">
          <a:xfrm>
            <a:off x="5191556" y="1497097"/>
            <a:ext cx="311024" cy="366712"/>
            <a:chOff x="6445516" y="1022372"/>
            <a:chExt cx="311318" cy="366162"/>
          </a:xfrm>
        </p:grpSpPr>
        <p:sp>
          <p:nvSpPr>
            <p:cNvPr id="71" name="Oval 70"/>
            <p:cNvSpPr/>
            <p:nvPr/>
          </p:nvSpPr>
          <p:spPr>
            <a:xfrm>
              <a:off x="6464808" y="1069878"/>
              <a:ext cx="274320" cy="27432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961" name="TextBox 71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6445516" y="1022372"/>
              <a:ext cx="311318" cy="366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prstClr val="white"/>
                  </a:solidFill>
                  <a:latin typeface="Arial" charset="0"/>
                </a:rPr>
                <a:t>1</a:t>
              </a:r>
            </a:p>
          </p:txBody>
        </p:sp>
      </p:grpSp>
      <p:sp>
        <p:nvSpPr>
          <p:cNvPr id="38921" name="Line 55"/>
          <p:cNvSpPr>
            <a:spLocks noChangeShapeType="1"/>
          </p:cNvSpPr>
          <p:nvPr/>
        </p:nvSpPr>
        <p:spPr bwMode="auto">
          <a:xfrm>
            <a:off x="1477295" y="3020587"/>
            <a:ext cx="967813" cy="18466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>
            <a:outerShdw dist="12700" dir="5400000" algn="ctr" rotWithShape="0">
              <a:schemeClr val="bg1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38922" name="Group 75"/>
          <p:cNvGrpSpPr>
            <a:grpSpLocks/>
          </p:cNvGrpSpPr>
          <p:nvPr/>
        </p:nvGrpSpPr>
        <p:grpSpPr bwMode="auto">
          <a:xfrm>
            <a:off x="1155319" y="2838542"/>
            <a:ext cx="328613" cy="366713"/>
            <a:chOff x="2811458" y="3810291"/>
            <a:chExt cx="328171" cy="366162"/>
          </a:xfrm>
        </p:grpSpPr>
        <p:sp>
          <p:nvSpPr>
            <p:cNvPr id="77" name="Oval 76"/>
            <p:cNvSpPr/>
            <p:nvPr/>
          </p:nvSpPr>
          <p:spPr>
            <a:xfrm>
              <a:off x="2842552" y="3857797"/>
              <a:ext cx="274320" cy="27432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957" name="TextBox 77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2822546" y="3810291"/>
              <a:ext cx="310456" cy="366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prstClr val="white"/>
                  </a:solidFill>
                  <a:latin typeface="Arial" charset="0"/>
                </a:rPr>
                <a:t>3</a:t>
              </a:r>
            </a:p>
          </p:txBody>
        </p:sp>
      </p:grpSp>
      <p:sp>
        <p:nvSpPr>
          <p:cNvPr id="38926" name="Line 64"/>
          <p:cNvSpPr>
            <a:spLocks noChangeShapeType="1"/>
          </p:cNvSpPr>
          <p:nvPr/>
        </p:nvSpPr>
        <p:spPr bwMode="auto">
          <a:xfrm flipH="1" flipV="1">
            <a:off x="4340416" y="3580724"/>
            <a:ext cx="1851072" cy="1063541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>
            <a:outerShdw dist="12700" dir="5400000" algn="ctr" rotWithShape="0">
              <a:schemeClr val="bg1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38927" name="Group 78"/>
          <p:cNvGrpSpPr>
            <a:grpSpLocks/>
          </p:cNvGrpSpPr>
          <p:nvPr/>
        </p:nvGrpSpPr>
        <p:grpSpPr bwMode="auto">
          <a:xfrm>
            <a:off x="6191490" y="4457565"/>
            <a:ext cx="310523" cy="366712"/>
            <a:chOff x="7125233" y="3795548"/>
            <a:chExt cx="310105" cy="366162"/>
          </a:xfrm>
        </p:grpSpPr>
        <p:sp>
          <p:nvSpPr>
            <p:cNvPr id="3" name="Oval 79"/>
            <p:cNvSpPr/>
            <p:nvPr/>
          </p:nvSpPr>
          <p:spPr>
            <a:xfrm>
              <a:off x="7144007" y="3843055"/>
              <a:ext cx="274320" cy="27432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949" name="TextBox 80">
              <a:hlinkClick r:id="rId4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7125233" y="3795548"/>
              <a:ext cx="310105" cy="366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prstClr val="white"/>
                  </a:solidFill>
                  <a:latin typeface="Arial" charset="0"/>
                </a:rPr>
                <a:t>2</a:t>
              </a:r>
            </a:p>
          </p:txBody>
        </p:sp>
      </p:grpSp>
      <p:sp>
        <p:nvSpPr>
          <p:cNvPr id="38928" name="TextBox 29"/>
          <p:cNvSpPr txBox="1">
            <a:spLocks noChangeArrowheads="1"/>
          </p:cNvSpPr>
          <p:nvPr/>
        </p:nvSpPr>
        <p:spPr bwMode="auto">
          <a:xfrm>
            <a:off x="6422963" y="4325720"/>
            <a:ext cx="10478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5C5C5C"/>
                </a:solidFill>
                <a:latin typeface="Candara" pitchFamily="34" charset="0"/>
              </a:rPr>
              <a:t>Electric Powertrain Specs</a:t>
            </a:r>
          </a:p>
        </p:txBody>
      </p:sp>
      <p:pic>
        <p:nvPicPr>
          <p:cNvPr id="38934" name="Picture 52" descr="MC900431495[1]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39175" y="49720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35" name="Group 67"/>
          <p:cNvGrpSpPr>
            <a:grpSpLocks/>
          </p:cNvGrpSpPr>
          <p:nvPr/>
        </p:nvGrpSpPr>
        <p:grpSpPr bwMode="auto">
          <a:xfrm>
            <a:off x="104775" y="4991100"/>
            <a:ext cx="990600" cy="400050"/>
            <a:chOff x="66" y="2604"/>
            <a:chExt cx="624" cy="252"/>
          </a:xfrm>
        </p:grpSpPr>
        <p:sp>
          <p:nvSpPr>
            <p:cNvPr id="41005" name="Oval 45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81" y="2604"/>
              <a:ext cx="582" cy="252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8937" name="Text Box 6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66" y="2652"/>
              <a:ext cx="62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000" b="1" dirty="0">
                  <a:solidFill>
                    <a:srgbClr val="5C5C5C"/>
                  </a:solidFill>
                  <a:latin typeface="Candara" pitchFamily="34" charset="0"/>
                </a:rPr>
                <a:t>Specifications</a:t>
              </a:r>
            </a:p>
          </p:txBody>
        </p:sp>
      </p:grp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9" y="1179261"/>
            <a:ext cx="2355316" cy="106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2"/>
          <p:cNvSpPr txBox="1">
            <a:spLocks noChangeArrowheads="1"/>
          </p:cNvSpPr>
          <p:nvPr/>
        </p:nvSpPr>
        <p:spPr bwMode="auto">
          <a:xfrm>
            <a:off x="198609" y="2838996"/>
            <a:ext cx="10152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5C5C5C"/>
                </a:solidFill>
                <a:latin typeface="Candara" pitchFamily="34" charset="0"/>
              </a:rPr>
              <a:t>520 Features</a:t>
            </a:r>
          </a:p>
        </p:txBody>
      </p:sp>
    </p:spTree>
    <p:extLst>
      <p:ext uri="{BB962C8B-B14F-4D97-AF65-F5344CB8AC3E}">
        <p14:creationId xmlns:p14="http://schemas.microsoft.com/office/powerpoint/2010/main" val="136447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solidFill>
                  <a:srgbClr val="C00000"/>
                </a:solidFill>
                <a:latin typeface="Candara" pitchFamily="34" charset="0"/>
              </a:rPr>
              <a:t>TransPower</a:t>
            </a:r>
            <a:r>
              <a:rPr lang="en-US" altLang="en-US" dirty="0">
                <a:solidFill>
                  <a:srgbClr val="C00000"/>
                </a:solidFill>
                <a:latin typeface="Candara" pitchFamily="34" charset="0"/>
              </a:rPr>
              <a:t> Electric Powertrain Specs</a:t>
            </a:r>
            <a:endParaRPr lang="en-US" dirty="0"/>
          </a:p>
        </p:txBody>
      </p:sp>
      <p:pic>
        <p:nvPicPr>
          <p:cNvPr id="10" name="Picture 53" descr="MC900432667[1]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5" y="542925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9" descr="MC900432666[1]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5429250"/>
            <a:ext cx="566738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2" descr="MC900431495[1]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39175" y="550545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15939" y="1939817"/>
            <a:ext cx="7788002" cy="3489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7966" tIns="33386" rIns="67966" bIns="33386" numCol="1" anchor="t" anchorCtr="0" compatLnSpc="1">
            <a:prstTxWarp prst="textNoShape">
              <a:avLst/>
            </a:prstTxWarp>
          </a:bodyPr>
          <a:lstStyle>
            <a:lvl1pPr marL="225425" marR="0" indent="-2254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>
                <a:srgbClr val="C00000"/>
              </a:buClr>
              <a:buSzTx/>
              <a:buFont typeface="Arial" charset="0"/>
              <a:buChar char="•"/>
              <a:tabLst/>
              <a:defRPr sz="280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marR="0" indent="-2889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 typeface="Arial" charset="0"/>
              <a:buChar char="–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9775" marR="0" indent="-2254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rgbClr val="5C5C5C">
                    <a:lumMod val="75000"/>
                  </a:srgbClr>
                </a:solidFill>
                <a:latin typeface="Calibri"/>
              </a:rPr>
              <a:t>Zero Emissions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rgbClr val="5C5C5C">
                    <a:lumMod val="75000"/>
                  </a:srgbClr>
                </a:solidFill>
                <a:latin typeface="Calibri"/>
              </a:rPr>
              <a:t>Motor Power Ratings: 370 kW (~495 HP); 60 kW </a:t>
            </a:r>
            <a:r>
              <a:rPr lang="en-US" altLang="en-US" sz="2400" dirty="0" err="1">
                <a:solidFill>
                  <a:srgbClr val="5C5C5C">
                    <a:lumMod val="75000"/>
                  </a:srgbClr>
                </a:solidFill>
                <a:latin typeface="Calibri"/>
              </a:rPr>
              <a:t>ePTO</a:t>
            </a:r>
            <a:endParaRPr lang="en-US" altLang="en-US" sz="2400" dirty="0">
              <a:solidFill>
                <a:srgbClr val="5C5C5C">
                  <a:lumMod val="75000"/>
                </a:srgbClr>
              </a:solidFill>
              <a:latin typeface="Calibri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rgbClr val="5C5C5C">
                    <a:lumMod val="75000"/>
                  </a:srgbClr>
                </a:solidFill>
                <a:latin typeface="Calibri"/>
              </a:rPr>
              <a:t>Batteries: Lithium Nickel Manganese Cobalt (Nissan)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rgbClr val="5C5C5C">
                    <a:lumMod val="75000"/>
                  </a:srgbClr>
                </a:solidFill>
                <a:latin typeface="Calibri"/>
              </a:rPr>
              <a:t>Battery Storage: 308 kWh NMC,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rgbClr val="5C5C5C">
                    <a:lumMod val="75000"/>
                  </a:srgbClr>
                </a:solidFill>
                <a:latin typeface="Calibri"/>
              </a:rPr>
              <a:t>Estimated Operating Range: 45-65 miles, 6-8 hours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rgbClr val="5C5C5C">
                    <a:lumMod val="75000"/>
                  </a:srgbClr>
                </a:solidFill>
                <a:latin typeface="Calibri"/>
              </a:rPr>
              <a:t>Recharge Time (Onboard Charger): 4 Hours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977189" y="5522913"/>
            <a:ext cx="619125" cy="400050"/>
            <a:chOff x="7977188" y="4665663"/>
            <a:chExt cx="619125" cy="400050"/>
          </a:xfrm>
        </p:grpSpPr>
        <p:sp>
          <p:nvSpPr>
            <p:cNvPr id="18" name="Oval 45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7977188" y="4665663"/>
              <a:ext cx="619125" cy="400050"/>
            </a:xfrm>
            <a:prstGeom prst="ellipse">
              <a:avLst/>
            </a:prstGeom>
            <a:gradFill rotWithShape="1">
              <a:gsLst>
                <a:gs pos="0">
                  <a:srgbClr val="454545"/>
                </a:gs>
                <a:gs pos="50000">
                  <a:schemeClr val="bg1"/>
                </a:gs>
                <a:gs pos="100000">
                  <a:srgbClr val="454545"/>
                </a:gs>
              </a:gsLst>
              <a:lin ang="2700000" scaled="1"/>
            </a:gradFill>
            <a:ln w="158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prstClr val="black"/>
                </a:solidFill>
                <a:latin typeface="Arial" charset="0"/>
              </a:endParaRPr>
            </a:p>
          </p:txBody>
        </p:sp>
        <p:pic>
          <p:nvPicPr>
            <p:cNvPr id="19" name="Picture 18">
              <a:hlinkClick r:id="rId6" action="ppaction://hlinksldjump"/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8" t="16196" r="8806" b="2266"/>
            <a:stretch/>
          </p:blipFill>
          <p:spPr>
            <a:xfrm>
              <a:off x="8066487" y="4705702"/>
              <a:ext cx="438714" cy="326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563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Refuse Truck Design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2E7BD9-259A-4077-B64B-2FF1FB9CA9B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4363" y="3752690"/>
            <a:ext cx="7589520" cy="27772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F00299-0EC2-4E2D-90C6-38941068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9554" y="685800"/>
            <a:ext cx="7738646" cy="292608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4751F56-1495-480B-B5D5-D77B52AE0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3275785"/>
            <a:ext cx="4724400" cy="44656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Nissan Leaf NMC Battery Storage (308 kWh)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C695D009-0CEB-40B5-BBAF-DD7EA67C5F5D}"/>
              </a:ext>
            </a:extLst>
          </p:cNvPr>
          <p:cNvSpPr/>
          <p:nvPr/>
        </p:nvSpPr>
        <p:spPr>
          <a:xfrm rot="4860000">
            <a:off x="4665627" y="2167626"/>
            <a:ext cx="312224" cy="1844949"/>
          </a:xfrm>
          <a:prstGeom prst="rightBrace">
            <a:avLst>
              <a:gd name="adj1" fmla="val 8333"/>
              <a:gd name="adj2" fmla="val 47838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92A221-88D1-404F-AC93-DF322C21F499}"/>
              </a:ext>
            </a:extLst>
          </p:cNvPr>
          <p:cNvSpPr txBox="1">
            <a:spLocks/>
          </p:cNvSpPr>
          <p:nvPr/>
        </p:nvSpPr>
        <p:spPr>
          <a:xfrm>
            <a:off x="604778" y="3780096"/>
            <a:ext cx="5638800" cy="446567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2286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  <a:latin typeface="+mn-lt"/>
                <a:ea typeface="ＭＳ Ｐゴシック" pitchFamily="34" charset="-128"/>
                <a:cs typeface="ＭＳ Ｐゴシック" pitchFamily="34" charset="-128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90000"/>
              <a:buFont typeface="Lucida Grande"/>
              <a:buChar char="-"/>
              <a:defRPr sz="160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3pPr>
            <a:lvl4pPr marL="804672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4pPr>
            <a:lvl5pPr marL="996696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5pPr>
            <a:lvl6pPr marL="1575054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6pPr>
            <a:lvl7pPr marL="22891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7pPr>
            <a:lvl8pPr marL="27463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8pPr>
            <a:lvl9pPr marL="32035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1800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Dual 150 KW electric motor w/10-speed transmission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E5A6D41-47AC-43F5-845E-DFBD26904DC2}"/>
              </a:ext>
            </a:extLst>
          </p:cNvPr>
          <p:cNvGrpSpPr/>
          <p:nvPr/>
        </p:nvGrpSpPr>
        <p:grpSpPr>
          <a:xfrm>
            <a:off x="4953000" y="4015452"/>
            <a:ext cx="1371600" cy="1394748"/>
            <a:chOff x="4953000" y="4015452"/>
            <a:chExt cx="1371600" cy="139474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7BC1BC7-2492-4314-A362-C30DDCEDE617}"/>
                </a:ext>
              </a:extLst>
            </p:cNvPr>
            <p:cNvCxnSpPr/>
            <p:nvPr/>
          </p:nvCxnSpPr>
          <p:spPr>
            <a:xfrm flipH="1">
              <a:off x="4953000" y="4016104"/>
              <a:ext cx="1371600" cy="139409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7E87AA0-ACBC-4AFE-ABE0-3D07C2C4A95B}"/>
                </a:ext>
              </a:extLst>
            </p:cNvPr>
            <p:cNvCxnSpPr>
              <a:cxnSpLocks/>
            </p:cNvCxnSpPr>
            <p:nvPr/>
          </p:nvCxnSpPr>
          <p:spPr>
            <a:xfrm>
              <a:off x="6037520" y="4015452"/>
              <a:ext cx="287080" cy="27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11F676-912C-457C-A41C-1A1774618293}"/>
              </a:ext>
            </a:extLst>
          </p:cNvPr>
          <p:cNvCxnSpPr/>
          <p:nvPr/>
        </p:nvCxnSpPr>
        <p:spPr>
          <a:xfrm>
            <a:off x="3124200" y="2148840"/>
            <a:ext cx="914400" cy="13502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DEFE9A7-B114-4150-811D-AEA55CA14892}"/>
              </a:ext>
            </a:extLst>
          </p:cNvPr>
          <p:cNvSpPr txBox="1">
            <a:spLocks/>
          </p:cNvSpPr>
          <p:nvPr/>
        </p:nvSpPr>
        <p:spPr>
          <a:xfrm>
            <a:off x="3881378" y="6189650"/>
            <a:ext cx="2062222" cy="446567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2286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  <a:latin typeface="+mn-lt"/>
                <a:ea typeface="ＭＳ Ｐゴシック" pitchFamily="34" charset="-128"/>
                <a:cs typeface="ＭＳ Ｐゴシック" pitchFamily="34" charset="-128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90000"/>
              <a:buFont typeface="Lucida Grande"/>
              <a:buChar char="-"/>
              <a:defRPr sz="160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3pPr>
            <a:lvl4pPr marL="804672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4pPr>
            <a:lvl5pPr marL="996696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5pPr>
            <a:lvl6pPr marL="1575054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6pPr>
            <a:lvl7pPr marL="22891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7pPr>
            <a:lvl8pPr marL="27463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8pPr>
            <a:lvl9pPr marL="32035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1800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Integrated controls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1E46A00-0886-4364-9013-A8929B5F564F}"/>
              </a:ext>
            </a:extLst>
          </p:cNvPr>
          <p:cNvCxnSpPr/>
          <p:nvPr/>
        </p:nvCxnSpPr>
        <p:spPr>
          <a:xfrm flipV="1">
            <a:off x="5943600" y="5410200"/>
            <a:ext cx="1447800" cy="99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AD1AF1B-4966-492C-9264-44C377AF9FE1}"/>
              </a:ext>
            </a:extLst>
          </p:cNvPr>
          <p:cNvSpPr txBox="1">
            <a:spLocks/>
          </p:cNvSpPr>
          <p:nvPr/>
        </p:nvSpPr>
        <p:spPr>
          <a:xfrm>
            <a:off x="3797585" y="891232"/>
            <a:ext cx="1307815" cy="446567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2286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  <a:latin typeface="+mn-lt"/>
                <a:ea typeface="ＭＳ Ｐゴシック" pitchFamily="34" charset="-128"/>
                <a:cs typeface="ＭＳ Ｐゴシック" pitchFamily="34" charset="-128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90000"/>
              <a:buFont typeface="Lucida Grande"/>
              <a:buChar char="-"/>
              <a:defRPr sz="160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3pPr>
            <a:lvl4pPr marL="804672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4pPr>
            <a:lvl5pPr marL="996696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5pPr>
            <a:lvl6pPr marL="1575054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6pPr>
            <a:lvl7pPr marL="22891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7pPr>
            <a:lvl8pPr marL="27463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8pPr>
            <a:lvl9pPr marL="32035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1800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Charge port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92EC4C8-EA41-4B7A-9282-C55775E6D202}"/>
              </a:ext>
            </a:extLst>
          </p:cNvPr>
          <p:cNvCxnSpPr>
            <a:cxnSpLocks/>
          </p:cNvCxnSpPr>
          <p:nvPr/>
        </p:nvCxnSpPr>
        <p:spPr>
          <a:xfrm flipH="1">
            <a:off x="3581401" y="1224063"/>
            <a:ext cx="586430" cy="12601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425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CEC-Funded Refuse Truck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06B205-F093-4653-890E-83075B397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77" y="1188720"/>
            <a:ext cx="8204381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86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8100" y="990600"/>
            <a:ext cx="8280400" cy="5410200"/>
          </a:xfrm>
        </p:spPr>
        <p:txBody>
          <a:bodyPr>
            <a:normAutofit/>
          </a:bodyPr>
          <a:lstStyle/>
          <a:p>
            <a:r>
              <a:rPr lang="en-US" b="1" dirty="0"/>
              <a:t>Battery Subsystem – replace Nissan Leaf NMC batteries with CATL LFP batteries</a:t>
            </a:r>
          </a:p>
          <a:p>
            <a:pPr lvl="1">
              <a:spcAft>
                <a:spcPts val="0"/>
              </a:spcAft>
            </a:pPr>
            <a:r>
              <a:rPr lang="en-US" dirty="0"/>
              <a:t>Liquid-cooled</a:t>
            </a:r>
          </a:p>
          <a:p>
            <a:pPr lvl="1">
              <a:spcAft>
                <a:spcPts val="0"/>
              </a:spcAft>
            </a:pPr>
            <a:r>
              <a:rPr lang="en-US" dirty="0"/>
              <a:t>Longer cycle life</a:t>
            </a:r>
            <a:endParaRPr lang="en-US" sz="800" dirty="0"/>
          </a:p>
          <a:p>
            <a:pPr lvl="1">
              <a:spcAft>
                <a:spcPts val="0"/>
              </a:spcAft>
            </a:pPr>
            <a:r>
              <a:rPr lang="en-US" dirty="0"/>
              <a:t>Lower cost</a:t>
            </a:r>
          </a:p>
          <a:p>
            <a:pPr lvl="1">
              <a:spcAft>
                <a:spcPts val="0"/>
              </a:spcAft>
            </a:pPr>
            <a:r>
              <a:rPr lang="en-US" dirty="0"/>
              <a:t>Battery manufacturer warranty</a:t>
            </a:r>
            <a:endParaRPr lang="en-US" sz="800" dirty="0"/>
          </a:p>
          <a:p>
            <a:pPr marL="228600" lvl="1" indent="0">
              <a:buNone/>
            </a:pPr>
            <a:endParaRPr lang="en-US" sz="1200" dirty="0"/>
          </a:p>
          <a:p>
            <a:r>
              <a:rPr lang="en-US" b="1" dirty="0">
                <a:solidFill>
                  <a:schemeClr val="tx1"/>
                </a:solidFill>
              </a:rPr>
              <a:t>Electric architecture</a:t>
            </a:r>
          </a:p>
          <a:p>
            <a:pPr lvl="1">
              <a:spcAft>
                <a:spcPts val="0"/>
              </a:spcAft>
            </a:pPr>
            <a:r>
              <a:rPr lang="en-US" dirty="0"/>
              <a:t>Increase main bus voltage from 400V to 600-650 V (more efficient)</a:t>
            </a:r>
          </a:p>
          <a:p>
            <a:pPr lvl="1">
              <a:spcAft>
                <a:spcPts val="0"/>
              </a:spcAft>
            </a:pPr>
            <a:r>
              <a:rPr lang="en-US" dirty="0"/>
              <a:t>Switch from 70 kW onboard AC charging to 150 kW offboard fast DC charging</a:t>
            </a:r>
          </a:p>
          <a:p>
            <a:pPr lvl="1">
              <a:spcAft>
                <a:spcPts val="0"/>
              </a:spcAft>
            </a:pPr>
            <a:r>
              <a:rPr lang="en-US" dirty="0"/>
              <a:t>Faster charging</a:t>
            </a:r>
          </a:p>
          <a:p>
            <a:pPr lvl="1">
              <a:spcAft>
                <a:spcPts val="0"/>
              </a:spcAft>
            </a:pPr>
            <a:r>
              <a:rPr lang="en-US" dirty="0"/>
              <a:t>Standardized equipment</a:t>
            </a:r>
          </a:p>
          <a:p>
            <a:pPr lvl="1">
              <a:spcAft>
                <a:spcPts val="0"/>
              </a:spcAft>
            </a:pPr>
            <a:r>
              <a:rPr lang="en-US" dirty="0"/>
              <a:t>Lower cost drive system</a:t>
            </a:r>
          </a:p>
          <a:p>
            <a:pPr lvl="1">
              <a:spcAft>
                <a:spcPts val="0"/>
              </a:spcAft>
            </a:pPr>
            <a:endParaRPr lang="en-US" dirty="0"/>
          </a:p>
          <a:p>
            <a:r>
              <a:rPr lang="en-US" b="1" dirty="0"/>
              <a:t>Other potential upgrades</a:t>
            </a:r>
          </a:p>
          <a:p>
            <a:pPr lvl="1">
              <a:spcAft>
                <a:spcPts val="0"/>
              </a:spcAft>
            </a:pPr>
            <a:r>
              <a:rPr lang="en-US" dirty="0"/>
              <a:t>Higher power drive motors</a:t>
            </a:r>
          </a:p>
          <a:p>
            <a:pPr lvl="1">
              <a:spcAft>
                <a:spcPts val="0"/>
              </a:spcAft>
            </a:pPr>
            <a:r>
              <a:rPr lang="en-US" dirty="0"/>
              <a:t>All-electric refuse body</a:t>
            </a:r>
            <a:endParaRPr lang="en-US" sz="800" dirty="0"/>
          </a:p>
          <a:p>
            <a:pPr lvl="1">
              <a:spcAft>
                <a:spcPts val="0"/>
              </a:spcAft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Planned Upgrades to Current System</a:t>
            </a:r>
          </a:p>
        </p:txBody>
      </p:sp>
    </p:spTree>
    <p:extLst>
      <p:ext uri="{BB962C8B-B14F-4D97-AF65-F5344CB8AC3E}">
        <p14:creationId xmlns:p14="http://schemas.microsoft.com/office/powerpoint/2010/main" val="2216084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Next-Generation Refuse Truck Design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AD1AF1B-4966-492C-9264-44C377AF9FE1}"/>
              </a:ext>
            </a:extLst>
          </p:cNvPr>
          <p:cNvSpPr txBox="1">
            <a:spLocks/>
          </p:cNvSpPr>
          <p:nvPr/>
        </p:nvSpPr>
        <p:spPr>
          <a:xfrm>
            <a:off x="778983" y="5725633"/>
            <a:ext cx="3945417" cy="446567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2286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2000">
                <a:solidFill>
                  <a:srgbClr val="000000"/>
                </a:solidFill>
                <a:latin typeface="+mn-lt"/>
                <a:ea typeface="ＭＳ Ｐゴシック" pitchFamily="34" charset="-128"/>
                <a:cs typeface="ＭＳ Ｐゴシック" pitchFamily="34" charset="-128"/>
              </a:defRPr>
            </a:lvl1pPr>
            <a:lvl2pPr marL="457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Arial"/>
              <a:buChar char="•"/>
              <a:defRPr lang="en-US" sz="1800" dirty="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charset="0"/>
              </a:defRPr>
            </a:lvl2pPr>
            <a:lvl3pPr marL="640080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90000"/>
              <a:buFont typeface="Lucida Grande"/>
              <a:buChar char="-"/>
              <a:defRPr sz="160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3pPr>
            <a:lvl4pPr marL="804672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charset="2"/>
              <a:buChar char="§"/>
              <a:defRPr sz="140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4pPr>
            <a:lvl5pPr marL="996696" indent="-182880" algn="l" defTabSz="457200" rtl="0" eaLnBrk="1" fontAlgn="base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/>
              <a:buChar char="•"/>
              <a:defRPr sz="1400" baseline="0">
                <a:solidFill>
                  <a:srgbClr val="000000"/>
                </a:solidFill>
                <a:latin typeface="+mn-lt"/>
                <a:ea typeface="Arial" charset="0"/>
                <a:cs typeface="Arial" charset="0"/>
              </a:defRPr>
            </a:lvl5pPr>
            <a:lvl6pPr marL="1575054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Lucida Grande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6pPr>
            <a:lvl7pPr marL="22891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7pPr>
            <a:lvl8pPr marL="27463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8pPr>
            <a:lvl9pPr marL="3203575" indent="-1651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-"/>
              <a:defRPr sz="1600">
                <a:solidFill>
                  <a:srgbClr val="4D4D4D"/>
                </a:solidFill>
                <a:latin typeface="+mn-lt"/>
                <a:ea typeface="+mn-ea"/>
                <a:cs typeface="Arial" charset="0"/>
              </a:defRPr>
            </a:lvl9pPr>
          </a:lstStyle>
          <a:p>
            <a:pPr marL="0" indent="0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1800" kern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Standardized DC fast charge port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A33EC5-B4B4-4DCB-8768-49BA4BE1F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779" y="1164347"/>
            <a:ext cx="7477374" cy="41148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4751F56-1495-480B-B5D5-D77B52AE0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879" y="5121719"/>
            <a:ext cx="4724400" cy="44656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CATL LFP Battery Storage (424 kWh)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C695D009-0CEB-40B5-BBAF-DD7EA67C5F5D}"/>
              </a:ext>
            </a:extLst>
          </p:cNvPr>
          <p:cNvSpPr/>
          <p:nvPr/>
        </p:nvSpPr>
        <p:spPr>
          <a:xfrm rot="4860000">
            <a:off x="4414223" y="3870376"/>
            <a:ext cx="327218" cy="2045913"/>
          </a:xfrm>
          <a:prstGeom prst="rightBrace">
            <a:avLst>
              <a:gd name="adj1" fmla="val 0"/>
              <a:gd name="adj2" fmla="val 47838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1E46A00-0886-4364-9013-A8929B5F564F}"/>
              </a:ext>
            </a:extLst>
          </p:cNvPr>
          <p:cNvCxnSpPr>
            <a:cxnSpLocks/>
          </p:cNvCxnSpPr>
          <p:nvPr/>
        </p:nvCxnSpPr>
        <p:spPr>
          <a:xfrm flipV="1">
            <a:off x="2286000" y="4012218"/>
            <a:ext cx="1860049" cy="16099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8259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eritor-RWTB-2016-Full-Color-Template">
  <a:themeElements>
    <a:clrScheme name="Custom 9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074175"/>
      </a:accent1>
      <a:accent2>
        <a:srgbClr val="B2082A"/>
      </a:accent2>
      <a:accent3>
        <a:srgbClr val="53B938"/>
      </a:accent3>
      <a:accent4>
        <a:srgbClr val="6C276A"/>
      </a:accent4>
      <a:accent5>
        <a:srgbClr val="FDC439"/>
      </a:accent5>
      <a:accent6>
        <a:srgbClr val="76787B"/>
      </a:accent6>
      <a:hlink>
        <a:srgbClr val="B2082A"/>
      </a:hlink>
      <a:folHlink>
        <a:srgbClr val="7F002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B355B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Insid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Insid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Insid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Insid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Insid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Insid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nsid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nsid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nsid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nsid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nsid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nsid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012 TruckStandSigns Template (16x9)">
  <a:themeElements>
    <a:clrScheme name="Custom 4">
      <a:dk1>
        <a:sysClr val="windowText" lastClr="000000"/>
      </a:dk1>
      <a:lt1>
        <a:sysClr val="window" lastClr="FFFFFF"/>
      </a:lt1>
      <a:dk2>
        <a:srgbClr val="0000CC"/>
      </a:dk2>
      <a:lt2>
        <a:srgbClr val="5C5C5C"/>
      </a:lt2>
      <a:accent1>
        <a:srgbClr val="FF9900"/>
      </a:accent1>
      <a:accent2>
        <a:srgbClr val="C00000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00B050"/>
      </a:folHlink>
    </a:clrScheme>
    <a:fontScheme name="Custom 2">
      <a:majorFont>
        <a:latin typeface="Candar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16x9 ATA Template">
  <a:themeElements>
    <a:clrScheme name="Custom 4">
      <a:dk1>
        <a:sysClr val="windowText" lastClr="000000"/>
      </a:dk1>
      <a:lt1>
        <a:sysClr val="window" lastClr="FFFFFF"/>
      </a:lt1>
      <a:dk2>
        <a:srgbClr val="0000CC"/>
      </a:dk2>
      <a:lt2>
        <a:srgbClr val="5C5C5C"/>
      </a:lt2>
      <a:accent1>
        <a:srgbClr val="FF9900"/>
      </a:accent1>
      <a:accent2>
        <a:srgbClr val="C00000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00B050"/>
      </a:folHlink>
    </a:clrScheme>
    <a:fontScheme name="Custom 2">
      <a:majorFont>
        <a:latin typeface="Candar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Meritor RWTB 4-3 Template - Black - Digital Use Only - 2018.pptx</Template>
  <TotalTime>466</TotalTime>
  <Words>238</Words>
  <Application>Microsoft Office PowerPoint</Application>
  <PresentationFormat>On-screen Show (4:3)</PresentationFormat>
  <Paragraphs>48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Candara</vt:lpstr>
      <vt:lpstr>Courier New</vt:lpstr>
      <vt:lpstr>Lucida Grande</vt:lpstr>
      <vt:lpstr>Wingdings</vt:lpstr>
      <vt:lpstr>Meritor-RWTB-2016-Full-Color-Template</vt:lpstr>
      <vt:lpstr>2012 TruckStandSigns Template (16x9)</vt:lpstr>
      <vt:lpstr>2_16x9 ATA Template</vt:lpstr>
      <vt:lpstr>think-cell Slide</vt:lpstr>
      <vt:lpstr>TransPower - Peterbilt  CEC Funded P520EV-ASL Overview</vt:lpstr>
      <vt:lpstr>Heavy Duty Electric Refuse Trucks  (HDERT)</vt:lpstr>
      <vt:lpstr>PowerPoint Presentation</vt:lpstr>
      <vt:lpstr>TransPower Electric Powertrain Specs</vt:lpstr>
      <vt:lpstr>Current Refuse Truck Design</vt:lpstr>
      <vt:lpstr>First CEC-Funded Refuse Truck</vt:lpstr>
      <vt:lpstr>Planned Upgrades to Current System</vt:lpstr>
      <vt:lpstr>Next-Generation Refuse Truck Design</vt:lpstr>
    </vt:vector>
  </TitlesOfParts>
  <Company>Meritor,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Meritor eMobility Solutions</dc:title>
  <dc:creator>Garcia, Pedro;Joshua Goldman</dc:creator>
  <cp:lastModifiedBy>Joshua Goldman</cp:lastModifiedBy>
  <cp:revision>53</cp:revision>
  <dcterms:created xsi:type="dcterms:W3CDTF">2018-02-10T05:28:34Z</dcterms:created>
  <dcterms:modified xsi:type="dcterms:W3CDTF">2020-01-13T21:15:25Z</dcterms:modified>
</cp:coreProperties>
</file>