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71" r:id="rId2"/>
    <p:sldId id="267" r:id="rId3"/>
    <p:sldId id="263" r:id="rId4"/>
    <p:sldId id="272" r:id="rId5"/>
    <p:sldId id="275" r:id="rId6"/>
    <p:sldId id="279" r:id="rId7"/>
    <p:sldId id="264" r:id="rId8"/>
    <p:sldId id="277" r:id="rId9"/>
    <p:sldId id="278" r:id="rId10"/>
    <p:sldId id="276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6" roundtripDataSignature="AMtx7mi1S/Esg+MbJkeVE8A8kvjkYKaQ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44A422-DD3F-B6F3-11F0-BC6EA24ACE25}" v="30" dt="2023-04-13T16:45:37.523"/>
    <p1510:client id="{605CBADE-C724-8C74-B5BC-71CA694337F4}" v="80" dt="2023-04-30T22:48:43.348"/>
    <p1510:client id="{B848E80D-1F8B-6D7A-6423-05B71EB9FF63}" v="1" dt="2023-04-13T16:47:46.950"/>
    <p1510:client id="{DE99BB29-202E-1DB4-30FC-EFE4058C40A1}" v="4" dt="2023-04-13T17:46:46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/>
          <p:nvPr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Google Shape;19;p13"/>
          <p:cNvCxnSpPr/>
          <p:nvPr/>
        </p:nvCxnSpPr>
        <p:spPr>
          <a:xfrm flipH="1">
            <a:off x="4267200" y="0"/>
            <a:ext cx="1" cy="68580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380519" y="465512"/>
            <a:ext cx="350616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380519" y="3746500"/>
            <a:ext cx="3506162" cy="2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body" idx="2"/>
          </p:nvPr>
        </p:nvSpPr>
        <p:spPr>
          <a:xfrm>
            <a:off x="4699000" y="465513"/>
            <a:ext cx="7048500" cy="593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55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extLst>
    <p:ext uri="{DCECCB84-F9BA-43D5-87BE-67443E8EF086}">
      <p15:sldGuideLst xmlns:p15="http://schemas.microsoft.com/office/powerpoint/2012/main">
        <p15:guide id="1" pos="2688">
          <p15:clr>
            <a:srgbClr val="FBAE40"/>
          </p15:clr>
        </p15:guide>
        <p15:guide id="2" orient="horz" pos="288">
          <p15:clr>
            <a:srgbClr val="FBAE40"/>
          </p15:clr>
        </p15:guide>
        <p15:guide id="3" orient="horz" pos="4032">
          <p15:clr>
            <a:srgbClr val="FBAE40"/>
          </p15:clr>
        </p15:guide>
        <p15:guide id="4" pos="29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1066800" y="1714501"/>
            <a:ext cx="4752109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2"/>
          </p:nvPr>
        </p:nvSpPr>
        <p:spPr>
          <a:xfrm>
            <a:off x="6373091" y="1714501"/>
            <a:ext cx="4752109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/>
          <p:nvPr/>
        </p:nvSpPr>
        <p:spPr>
          <a:xfrm>
            <a:off x="0" y="0"/>
            <a:ext cx="12192000" cy="5715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609600" y="3153095"/>
            <a:ext cx="10972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Arial"/>
              <a:buNone/>
              <a:defRPr sz="5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9" name="Google Shape;39;p16"/>
          <p:cNvCxnSpPr/>
          <p:nvPr/>
        </p:nvCxnSpPr>
        <p:spPr>
          <a:xfrm>
            <a:off x="0" y="5753100"/>
            <a:ext cx="121920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0" name="Google Shape;40;p16"/>
          <p:cNvSpPr txBox="1">
            <a:spLocks noGrp="1"/>
          </p:cNvSpPr>
          <p:nvPr>
            <p:ph type="body" idx="1"/>
          </p:nvPr>
        </p:nvSpPr>
        <p:spPr>
          <a:xfrm>
            <a:off x="603250" y="5864054"/>
            <a:ext cx="10972800" cy="45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/>
          <p:nvPr/>
        </p:nvSpPr>
        <p:spPr>
          <a:xfrm>
            <a:off x="0" y="4572000"/>
            <a:ext cx="12192000" cy="160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7"/>
          <p:cNvSpPr txBox="1">
            <a:spLocks noGrp="1"/>
          </p:cNvSpPr>
          <p:nvPr>
            <p:ph type="ctrTitle"/>
          </p:nvPr>
        </p:nvSpPr>
        <p:spPr>
          <a:xfrm>
            <a:off x="609600" y="4740333"/>
            <a:ext cx="10972800" cy="126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Arial"/>
              <a:buNone/>
              <a:defRPr sz="5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8" name="Google Shape;48;p17"/>
          <p:cNvCxnSpPr/>
          <p:nvPr/>
        </p:nvCxnSpPr>
        <p:spPr>
          <a:xfrm>
            <a:off x="0" y="6210300"/>
            <a:ext cx="121920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9" name="Google Shape;49;p17"/>
          <p:cNvSpPr txBox="1">
            <a:spLocks noGrp="1"/>
          </p:cNvSpPr>
          <p:nvPr>
            <p:ph type="subTitle" idx="1"/>
          </p:nvPr>
        </p:nvSpPr>
        <p:spPr>
          <a:xfrm>
            <a:off x="609600" y="62865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pic>
        <p:nvPicPr>
          <p:cNvPr id="50" name="Google Shape;50;p17" descr="Closeup of test tube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" y="0"/>
            <a:ext cx="12188952" cy="45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1066800" y="1529541"/>
            <a:ext cx="4754880" cy="81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1066800" y="2484692"/>
            <a:ext cx="4754880" cy="368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body" idx="3"/>
          </p:nvPr>
        </p:nvSpPr>
        <p:spPr>
          <a:xfrm>
            <a:off x="6370320" y="1529541"/>
            <a:ext cx="4754880" cy="81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4"/>
          </p:nvPr>
        </p:nvSpPr>
        <p:spPr>
          <a:xfrm>
            <a:off x="6370320" y="2484692"/>
            <a:ext cx="4754880" cy="368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/>
          <p:nvPr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67;p21"/>
          <p:cNvCxnSpPr/>
          <p:nvPr/>
        </p:nvCxnSpPr>
        <p:spPr>
          <a:xfrm flipH="1">
            <a:off x="4267200" y="0"/>
            <a:ext cx="1" cy="68580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384048" y="466344"/>
            <a:ext cx="350215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1"/>
          </p:nvPr>
        </p:nvSpPr>
        <p:spPr>
          <a:xfrm>
            <a:off x="384048" y="3749040"/>
            <a:ext cx="3502152" cy="2423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21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4309872" y="0"/>
            <a:ext cx="7882128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1"/>
          </p:nvPr>
        </p:nvSpPr>
        <p:spPr>
          <a:xfrm rot="5400000">
            <a:off x="3867150" y="-1085850"/>
            <a:ext cx="445770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/>
          <p:nvPr/>
        </p:nvSpPr>
        <p:spPr>
          <a:xfrm>
            <a:off x="9310254" y="0"/>
            <a:ext cx="2881745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" name="Google Shape;79;p23"/>
          <p:cNvCxnSpPr/>
          <p:nvPr/>
        </p:nvCxnSpPr>
        <p:spPr>
          <a:xfrm flipH="1">
            <a:off x="9310254" y="0"/>
            <a:ext cx="1" cy="68580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23"/>
          <p:cNvSpPr txBox="1">
            <a:spLocks noGrp="1"/>
          </p:cNvSpPr>
          <p:nvPr>
            <p:ph type="title"/>
          </p:nvPr>
        </p:nvSpPr>
        <p:spPr>
          <a:xfrm rot="5400000">
            <a:off x="7905751" y="2266949"/>
            <a:ext cx="5486399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body" idx="1"/>
          </p:nvPr>
        </p:nvSpPr>
        <p:spPr>
          <a:xfrm rot="5400000">
            <a:off x="2147887" y="-623888"/>
            <a:ext cx="5486399" cy="810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2"/>
          <p:cNvSpPr txBox="1">
            <a:spLocks noGrp="1"/>
          </p:cNvSpPr>
          <p:nvPr>
            <p:ph type="title"/>
          </p:nvPr>
        </p:nvSpPr>
        <p:spPr>
          <a:xfrm>
            <a:off x="1066800" y="127000"/>
            <a:ext cx="10058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12" name="Google Shape;12;p12"/>
          <p:cNvCxnSpPr/>
          <p:nvPr/>
        </p:nvCxnSpPr>
        <p:spPr>
          <a:xfrm>
            <a:off x="0" y="1371600"/>
            <a:ext cx="12192000" cy="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" name="Google Shape;13;p12"/>
          <p:cNvSpPr txBox="1">
            <a:spLocks noGrp="1"/>
          </p:cNvSpPr>
          <p:nvPr>
            <p:ph type="body" idx="1"/>
          </p:nvPr>
        </p:nvSpPr>
        <p:spPr>
          <a:xfrm>
            <a:off x="1066800" y="1714500"/>
            <a:ext cx="100584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A5A5A5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A5A5A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5724" y="6394450"/>
            <a:ext cx="52387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809625" y="6394450"/>
            <a:ext cx="813435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9486900" y="6394450"/>
            <a:ext cx="23241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AC38-C900-72C3-C3E4-4BC8627C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accent2"/>
                </a:solidFill>
              </a:rPr>
              <a:t>EnviroCharge</a:t>
            </a:r>
            <a:r>
              <a:rPr lang="en-US" dirty="0">
                <a:solidFill>
                  <a:schemeClr val="accent2"/>
                </a:solidFill>
              </a:rPr>
              <a:t>:</a:t>
            </a:r>
            <a:r>
              <a:rPr lang="en-US" dirty="0"/>
              <a:t> EV Power Pod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EF00B9F-CF78-3EA9-337D-385232733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0075" y="1865061"/>
            <a:ext cx="7379012" cy="4161448"/>
          </a:xfrm>
          <a:prstGeom prst="rect">
            <a:avLst/>
          </a:prstGeom>
        </p:spPr>
      </p:pic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8A74384C-E26E-7D82-F847-C20D5FECF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099" y="2300799"/>
            <a:ext cx="4035902" cy="3286029"/>
          </a:xfrm>
          <a:prstGeom prst="rect">
            <a:avLst/>
          </a:prstGeom>
        </p:spPr>
      </p:pic>
      <p:pic>
        <p:nvPicPr>
          <p:cNvPr id="3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CBA435DF-10F6-4C16-8ECA-E9B73B055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193" y="5181842"/>
            <a:ext cx="4928557" cy="136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1F5C93-FA8A-D5C2-F592-0E456A002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Century Gothic"/>
                <a:cs typeface="Calibri Light" panose="020F0302020204030204" pitchFamily="34" charset="0"/>
                <a:sym typeface="Century Gothic"/>
              </a:rPr>
              <a:t>Fleet Charging #1 Challenge:  </a:t>
            </a:r>
            <a:r>
              <a:rPr kumimoji="0" lang="en-US" sz="3200" i="0" u="none" strike="noStrike" kern="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Century Gothic"/>
                <a:cs typeface="Calibri Light" panose="020F0302020204030204" pitchFamily="34" charset="0"/>
                <a:sym typeface="Century Gothic"/>
              </a:rPr>
              <a:t>The Electric Grid</a:t>
            </a:r>
          </a:p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7C5A87-0384-7020-F26B-F681AC76C2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63457" y="2846119"/>
            <a:ext cx="7257143" cy="3526971"/>
          </a:xfrm>
        </p:spPr>
        <p:txBody>
          <a:bodyPr/>
          <a:lstStyle/>
          <a:p>
            <a:pPr marL="546100" indent="-457200">
              <a:buFont typeface="+mj-lt"/>
              <a:buAutoNum type="arabicPeriod"/>
            </a:pPr>
            <a:r>
              <a:rPr lang="en-US" sz="2400">
                <a:solidFill>
                  <a:srgbClr val="FFFFFF"/>
                </a:solidFill>
                <a:latin typeface="+mj-lt"/>
                <a:ea typeface="Century Gothic"/>
                <a:cs typeface="Century Gothic"/>
                <a:sym typeface="Century Gothic"/>
              </a:rPr>
              <a:t>Limited Capacity = </a:t>
            </a:r>
            <a:r>
              <a:rPr lang="en-US" sz="2400">
                <a:solidFill>
                  <a:srgbClr val="BF9000"/>
                </a:solidFill>
                <a:latin typeface="+mj-lt"/>
                <a:ea typeface="Century Gothic"/>
                <a:cs typeface="Century Gothic"/>
                <a:sym typeface="Century Gothic"/>
              </a:rPr>
              <a:t>Brownouts</a:t>
            </a:r>
          </a:p>
          <a:p>
            <a:pPr marL="546100" indent="-457200">
              <a:buFont typeface="+mj-lt"/>
              <a:buAutoNum type="arabicPeriod"/>
            </a:pPr>
            <a:r>
              <a:rPr lang="en-US" sz="2400" i="0" u="none" strike="noStrike" cap="none">
                <a:solidFill>
                  <a:srgbClr val="FFFFFF"/>
                </a:solidFill>
                <a:latin typeface="+mj-lt"/>
                <a:ea typeface="Century Gothic"/>
                <a:cs typeface="Century Gothic"/>
                <a:sym typeface="Century Gothic"/>
              </a:rPr>
              <a:t>Aging Electric Grid Infrastructure</a:t>
            </a:r>
            <a:endParaRPr lang="en-US" sz="2400" i="0" u="none" strike="noStrike" cap="none">
              <a:solidFill>
                <a:srgbClr val="000000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546100" indent="-457200">
              <a:buFont typeface="+mj-lt"/>
              <a:buAutoNum type="arabicPeriod"/>
            </a:pPr>
            <a:r>
              <a:rPr lang="en-US" sz="2400" i="0" u="none" strike="noStrike" cap="none">
                <a:solidFill>
                  <a:srgbClr val="FFFFFF"/>
                </a:solidFill>
                <a:latin typeface="+mj-lt"/>
                <a:ea typeface="Century Gothic"/>
                <a:cs typeface="Century Gothic"/>
                <a:sym typeface="Century Gothic"/>
              </a:rPr>
              <a:t>Construction &amp; Permitting Delays</a:t>
            </a:r>
            <a:endParaRPr lang="en-US" sz="2400" i="0" u="none" strike="noStrike" cap="none">
              <a:solidFill>
                <a:srgbClr val="000000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546100" indent="-457200">
              <a:buFont typeface="+mj-lt"/>
              <a:buAutoNum type="arabicPeriod"/>
            </a:pPr>
            <a:r>
              <a:rPr lang="en-US" sz="2400" i="0" u="none" strike="noStrike" cap="none">
                <a:solidFill>
                  <a:srgbClr val="FFFFFF"/>
                </a:solidFill>
                <a:latin typeface="+mj-lt"/>
                <a:ea typeface="Century Gothic"/>
                <a:cs typeface="Century Gothic"/>
                <a:sym typeface="Century Gothic"/>
              </a:rPr>
              <a:t>Limited Rural Grid Accessibility </a:t>
            </a:r>
            <a:endParaRPr lang="en-US" sz="2400" i="0" u="none" strike="noStrike" cap="none">
              <a:solidFill>
                <a:srgbClr val="000000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endParaRPr lang="en-US"/>
          </a:p>
        </p:txBody>
      </p:sp>
      <p:pic>
        <p:nvPicPr>
          <p:cNvPr id="16" name="Picture 15" descr="A picture containing sky, pylon, outdoor, outdoor object&#10;&#10;Description automatically generated">
            <a:extLst>
              <a:ext uri="{FF2B5EF4-FFF2-40B4-BE49-F238E27FC236}">
                <a16:creationId xmlns:a16="http://schemas.microsoft.com/office/drawing/2014/main" id="{272AB377-78CD-E361-23E6-3C1F19EB4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41" y="3377833"/>
            <a:ext cx="4631646" cy="2245318"/>
          </a:xfrm>
          <a:prstGeom prst="rect">
            <a:avLst/>
          </a:prstGeom>
          <a:effectLst>
            <a:glow rad="127000">
              <a:schemeClr val="accent1">
                <a:lumMod val="20000"/>
                <a:lumOff val="80000"/>
              </a:schemeClr>
            </a:glow>
            <a:softEdge rad="31750"/>
          </a:effec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8CC671C1-EC44-7444-69CF-66CC47E5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27000"/>
            <a:ext cx="10058400" cy="1096963"/>
          </a:xfrm>
        </p:spPr>
        <p:txBody>
          <a:bodyPr/>
          <a:lstStyle/>
          <a:p>
            <a:r>
              <a:rPr lang="en-US" err="1">
                <a:solidFill>
                  <a:schemeClr val="accent2"/>
                </a:solidFill>
              </a:rPr>
              <a:t>EnviroCharge</a:t>
            </a:r>
            <a:r>
              <a:rPr lang="en-US" dirty="0">
                <a:solidFill>
                  <a:schemeClr val="accent2"/>
                </a:solidFill>
              </a:rPr>
              <a:t>: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156915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80984-8551-70A8-534D-06885E7F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accent2"/>
                </a:solidFill>
              </a:rPr>
              <a:t>EnviroCharge</a:t>
            </a:r>
            <a:r>
              <a:rPr lang="en-US" dirty="0">
                <a:solidFill>
                  <a:schemeClr val="accent2"/>
                </a:solidFill>
              </a:rPr>
              <a:t> EV Power Pod: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The Bridge Solution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37A944-02B1-A7A5-D337-5B74104FE2E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769033" y="2052552"/>
            <a:ext cx="5880598" cy="3827317"/>
          </a:xfrm>
        </p:spPr>
        <p:txBody>
          <a:bodyPr>
            <a:normAutofit fontScale="92500" lnSpcReduction="10000"/>
          </a:bodyPr>
          <a:lstStyle/>
          <a:p>
            <a:pPr marL="101600" indent="0">
              <a:buNone/>
            </a:pPr>
            <a:r>
              <a:rPr lang="en-US" dirty="0"/>
              <a:t>Mobile, completely off-grid, chargers from </a:t>
            </a:r>
            <a:r>
              <a:rPr lang="en-US" err="1"/>
              <a:t>EnviroCharge</a:t>
            </a:r>
            <a:r>
              <a:rPr lang="en-US" dirty="0"/>
              <a:t> provide fast and eco-friendly mobile solutions for fast charging of Electric Vehicles &amp; Fleets. The easily and rapidly deployable units are </a:t>
            </a:r>
            <a:r>
              <a:rPr lang="en-US" dirty="0">
                <a:solidFill>
                  <a:schemeClr val="accent2"/>
                </a:solidFill>
              </a:rPr>
              <a:t>self-contained</a:t>
            </a:r>
            <a:r>
              <a:rPr lang="en-US" dirty="0"/>
              <a:t>, green, powerful, and efficient. </a:t>
            </a:r>
            <a:endParaRPr lang="en-US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2"/>
                </a:solidFill>
              </a:rPr>
              <a:t>Made in the USA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2"/>
                </a:solidFill>
              </a:rPr>
              <a:t>Provides a true “gap to grid” solution for EV charging 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2"/>
                </a:solidFill>
              </a:rPr>
              <a:t>Long-term resiliency in a grid charging infrastructure </a:t>
            </a:r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BD6C00-6373-7EA7-67E9-3606FA3F3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20" y="2545214"/>
            <a:ext cx="4035902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1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7F355AC-AAA6-FBA7-D32A-CE4D71164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627" y="995237"/>
            <a:ext cx="9083613" cy="489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9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9255E78-C24B-DB2E-AA96-45E36EB8C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10" y="368785"/>
            <a:ext cx="11312104" cy="636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EC34-4B16-70DE-F8AC-F45DF4968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EnviroCharge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EV Power Pod Units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7974F-6C90-AEB5-7FFF-5885CF0F4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15" y="1857990"/>
            <a:ext cx="4581061" cy="4632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C23C2B-20FE-9765-E70D-1CB850C300A6}"/>
              </a:ext>
            </a:extLst>
          </p:cNvPr>
          <p:cNvSpPr txBox="1"/>
          <p:nvPr/>
        </p:nvSpPr>
        <p:spPr>
          <a:xfrm>
            <a:off x="5756223" y="2445690"/>
            <a:ext cx="6235907" cy="4740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lnSpc>
                <a:spcPct val="90000"/>
              </a:lnSpc>
              <a:spcAft>
                <a:spcPts val="540"/>
              </a:spcAft>
            </a:pPr>
            <a:r>
              <a:rPr lang="en-US" sz="162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skid EVPP is ready to be installed and hooked to the existing  fuel infrastructure system. </a:t>
            </a:r>
          </a:p>
          <a:p>
            <a:pPr marL="491490" lvl="1" indent="-285750" defTabSz="822960">
              <a:lnSpc>
                <a:spcPct val="90000"/>
              </a:lnSpc>
              <a:spcAft>
                <a:spcPts val="540"/>
              </a:spcAft>
              <a:buFont typeface="Wingdings" panose="05000000000000000000" pitchFamily="2" charset="2"/>
              <a:buChar char="ü"/>
            </a:pPr>
            <a:r>
              <a:rPr lang="en-US" sz="162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Level III DC Fast Charge capability or Level II options to any facility. </a:t>
            </a:r>
          </a:p>
          <a:p>
            <a:pPr marL="491490" lvl="1" indent="-285750" defTabSz="822960">
              <a:lnSpc>
                <a:spcPct val="90000"/>
              </a:lnSpc>
              <a:spcAft>
                <a:spcPts val="540"/>
              </a:spcAft>
              <a:buFont typeface="Wingdings" panose="05000000000000000000" pitchFamily="2" charset="2"/>
              <a:buChar char="ü"/>
            </a:pPr>
            <a:r>
              <a:rPr lang="en-US" sz="162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Sends data from the charging sessions to fleet manager.</a:t>
            </a:r>
          </a:p>
          <a:p>
            <a:pPr marL="411480" lvl="1" indent="-205740" defTabSz="822960">
              <a:lnSpc>
                <a:spcPct val="90000"/>
              </a:lnSpc>
              <a:spcAft>
                <a:spcPts val="540"/>
              </a:spcAft>
              <a:buFont typeface="Arial" panose="020B0604020202020204" pitchFamily="34" charset="0"/>
              <a:buChar char="•"/>
            </a:pPr>
            <a:endParaRPr lang="en-US" sz="162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defTabSz="822960">
              <a:lnSpc>
                <a:spcPct val="90000"/>
              </a:lnSpc>
              <a:spcAft>
                <a:spcPts val="540"/>
              </a:spcAft>
            </a:pPr>
            <a:r>
              <a:rPr lang="en-US" sz="162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Electric supply lead times</a:t>
            </a:r>
          </a:p>
          <a:p>
            <a:pPr marL="491490" lvl="1" indent="-285750" defTabSz="822960">
              <a:lnSpc>
                <a:spcPct val="90000"/>
              </a:lnSpc>
              <a:spcAft>
                <a:spcPts val="540"/>
              </a:spcAft>
              <a:buFont typeface="Wingdings" panose="05000000000000000000" pitchFamily="2" charset="2"/>
              <a:buChar char="ü"/>
            </a:pPr>
            <a:r>
              <a:rPr lang="en-US" sz="162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EVPP allows for Electric Fleet deployment and utilization to begin long before grid chargers installed.</a:t>
            </a:r>
          </a:p>
          <a:p>
            <a:pPr marL="491490" lvl="1" indent="-285750" defTabSz="822960">
              <a:lnSpc>
                <a:spcPct val="90000"/>
              </a:lnSpc>
              <a:spcAft>
                <a:spcPts val="540"/>
              </a:spcAft>
              <a:buFont typeface="Wingdings" panose="05000000000000000000" pitchFamily="2" charset="2"/>
              <a:buChar char="ü"/>
            </a:pPr>
            <a:endParaRPr lang="en-US" sz="162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113157" marR="0" lvl="0" indent="0" algn="just" defTabSz="301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Power level:</a:t>
            </a:r>
          </a:p>
          <a:p>
            <a:pPr marL="113157" marR="0" lvl="0" indent="0" algn="just" defTabSz="301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13157" marR="0" lvl="0" indent="0" algn="l" defTabSz="301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120-180 kW Dual Charging Leads that split and equalize to charge two vehicles simultaneously</a:t>
            </a:r>
          </a:p>
          <a:p>
            <a:pPr marL="491490" lvl="1" indent="-285750" defTabSz="822960">
              <a:lnSpc>
                <a:spcPct val="90000"/>
              </a:lnSpc>
              <a:spcAft>
                <a:spcPts val="540"/>
              </a:spcAft>
              <a:buFont typeface="Wingdings" panose="05000000000000000000" pitchFamily="2" charset="2"/>
              <a:buChar char="ü"/>
            </a:pPr>
            <a:endParaRPr lang="en-US" sz="1620" kern="12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  <a:p>
            <a:pPr marL="411480" lvl="1" indent="-205740" defTabSz="822960">
              <a:lnSpc>
                <a:spcPct val="90000"/>
              </a:lnSpc>
              <a:spcAft>
                <a:spcPts val="540"/>
              </a:spcAft>
              <a:buFont typeface="Arial" panose="020B0604020202020204" pitchFamily="34" charset="0"/>
              <a:buChar char="•"/>
            </a:pPr>
            <a:endParaRPr lang="en-US" sz="162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defTabSz="822960">
              <a:lnSpc>
                <a:spcPct val="90000"/>
              </a:lnSpc>
              <a:spcAft>
                <a:spcPts val="54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4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11FE-2099-5664-9437-60B1E4F1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EV Power Pod: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Designed for the </a:t>
            </a:r>
            <a:r>
              <a:rPr lang="en-US" err="1"/>
              <a:t>eRevolution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97CE6-C595-8C5E-DCC7-78F83E007D6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609600" indent="-323850">
              <a:lnSpc>
                <a:spcPct val="115000"/>
              </a:lnSpc>
              <a:spcBef>
                <a:spcPts val="0"/>
              </a:spcBef>
              <a:buClr>
                <a:srgbClr val="BBEC89"/>
              </a:buClr>
              <a:buSzPts val="1500"/>
              <a:buFont typeface="Century Gothic"/>
              <a:buChar char="●"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Rapidly Deployable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as Skid or Trailer-Mounted</a:t>
            </a:r>
            <a:r>
              <a:rPr lang="en-US" sz="150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100% Independent from the Electric Power Grid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Completely 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Self-Contained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Immune from Blackouts, Brownouts and Surges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Provides 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Energy Resilience &amp; Energy Equity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Remote Access and Monitoring Software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6096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EC89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EPA Tier 4 and CARB Compliant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917AE6-DFCF-81E7-D34F-E576F915DF3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BBEC89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Options: Multiple Clean Fuel Choices</a:t>
            </a:r>
            <a:endParaRPr kumimoji="0" lang="en-US" sz="2100" b="1" i="0" u="none" strike="noStrike" kern="0" cap="none" spc="0" normalizeH="0" baseline="0" noProof="0">
              <a:ln>
                <a:noFill/>
              </a:ln>
              <a:solidFill>
                <a:srgbClr val="BBEC89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02D789-DDD5-ED15-A49C-969532192732}"/>
              </a:ext>
            </a:extLst>
          </p:cNvPr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Hydrogen</a:t>
            </a:r>
          </a:p>
          <a:p>
            <a:pPr marL="533400" indent="-323850">
              <a:lnSpc>
                <a:spcPct val="115000"/>
              </a:lnSpc>
              <a:spcBef>
                <a:spcPts val="0"/>
              </a:spcBef>
              <a:buClr>
                <a:srgbClr val="FFFFFF"/>
              </a:buClr>
              <a:buSzPts val="1500"/>
              <a:buFont typeface="Century Gothic"/>
              <a:buChar char="●"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Propane</a:t>
            </a:r>
            <a:r>
              <a:rPr lang="en-US" sz="150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Renewable Propane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Renewable Dimethyl Ether (</a:t>
            </a:r>
            <a:r>
              <a:rPr kumimoji="0" lang="en-US" sz="1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rDME</a:t>
            </a: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) + Propane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Natural Gas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Renewable Natural Gas (RNG)</a:t>
            </a:r>
            <a:endParaRPr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pPr marL="533400" marR="0" lvl="0" indent="-3238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entury Gothic"/>
              <a:buChar char="●"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Roadmap: Hydrogen On Demand</a:t>
            </a:r>
            <a:endParaRPr lang="en-US" sz="15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entury Gothic"/>
              <a:ea typeface="Century Gothic"/>
              <a:cs typeface="Century Gothic"/>
            </a:endParaRPr>
          </a:p>
          <a:p>
            <a:endParaRPr lang="en-US"/>
          </a:p>
        </p:txBody>
      </p:sp>
      <p:sp>
        <p:nvSpPr>
          <p:cNvPr id="7" name="Google Shape;308;g148ea331bb3_0_28">
            <a:extLst>
              <a:ext uri="{FF2B5EF4-FFF2-40B4-BE49-F238E27FC236}">
                <a16:creationId xmlns:a16="http://schemas.microsoft.com/office/drawing/2014/main" id="{21D6E945-1B7C-FD57-942D-BB2727A5A8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6800" y="1528763"/>
            <a:ext cx="4754563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BBEC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Advantages Over Electric Grid-Charging</a:t>
            </a:r>
            <a:endParaRPr sz="2100" b="1" i="0" u="none" strike="noStrike" cap="none">
              <a:solidFill>
                <a:srgbClr val="BBEC8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A8AA2C-A484-3575-CD5E-48CBC7E64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639891"/>
            <a:ext cx="3712786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0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AB61C-20D7-387C-468D-38899A99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Renewable Propane</a:t>
            </a:r>
          </a:p>
        </p:txBody>
      </p:sp>
      <p:pic>
        <p:nvPicPr>
          <p:cNvPr id="5" name="Picture 4" descr="A picture containing vehicle, wheel, outdoor, sky&#10;&#10;Description automatically generated">
            <a:extLst>
              <a:ext uri="{FF2B5EF4-FFF2-40B4-BE49-F238E27FC236}">
                <a16:creationId xmlns:a16="http://schemas.microsoft.com/office/drawing/2014/main" id="{301C8404-57C8-3AFE-B71F-9E7370100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116" y="1465813"/>
            <a:ext cx="7450736" cy="526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C08E-51BA-7CC2-EB4A-084DE242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Maintenance &amp; Service</a:t>
            </a:r>
          </a:p>
        </p:txBody>
      </p:sp>
      <p:pic>
        <p:nvPicPr>
          <p:cNvPr id="5" name="Picture 4" descr="A picture containing text, machine, electronics, screenshot&#10;&#10;Description automatically generated">
            <a:extLst>
              <a:ext uri="{FF2B5EF4-FFF2-40B4-BE49-F238E27FC236}">
                <a16:creationId xmlns:a16="http://schemas.microsoft.com/office/drawing/2014/main" id="{CF5E39D3-3947-E2A5-048C-7258711E8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160" y="1635165"/>
            <a:ext cx="4231436" cy="509583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8F40C14-1194-842E-12A9-675F8DB20D30}"/>
              </a:ext>
            </a:extLst>
          </p:cNvPr>
          <p:cNvSpPr/>
          <p:nvPr/>
        </p:nvSpPr>
        <p:spPr>
          <a:xfrm>
            <a:off x="6096000" y="2623279"/>
            <a:ext cx="5581338" cy="250335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AmeritFleet</a:t>
            </a:r>
            <a:r>
              <a:rPr lang="en-US" dirty="0">
                <a:solidFill>
                  <a:schemeClr val="tx1"/>
                </a:solidFill>
              </a:rPr>
              <a:t> &amp; </a:t>
            </a:r>
            <a:r>
              <a:rPr lang="en-US" dirty="0" err="1">
                <a:solidFill>
                  <a:schemeClr val="tx1"/>
                </a:solidFill>
              </a:rPr>
              <a:t>EnviroCharge</a:t>
            </a:r>
            <a:r>
              <a:rPr lang="en-US" dirty="0">
                <a:solidFill>
                  <a:schemeClr val="tx1"/>
                </a:solidFill>
              </a:rPr>
              <a:t> Teaming Together to Maintain and Service Units</a:t>
            </a:r>
          </a:p>
        </p:txBody>
      </p:sp>
    </p:spTree>
    <p:extLst>
      <p:ext uri="{BB962C8B-B14F-4D97-AF65-F5344CB8AC3E}">
        <p14:creationId xmlns:p14="http://schemas.microsoft.com/office/powerpoint/2010/main" val="377033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55DD4DB-7565-8291-4AD8-C625AD844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14" y="1961314"/>
            <a:ext cx="10564482" cy="29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9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Science Project 16x9">
  <a:themeElements>
    <a:clrScheme name="AcademicScience">
      <a:dk1>
        <a:srgbClr val="000000"/>
      </a:dk1>
      <a:lt1>
        <a:srgbClr val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rgbClr val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287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Science Project 16x9</vt:lpstr>
      <vt:lpstr>EnviroCharge: EV Power Pod</vt:lpstr>
      <vt:lpstr>EnviroCharge: The Problem</vt:lpstr>
      <vt:lpstr>EnviroCharge EV Power Pod: The Bridge Solution</vt:lpstr>
      <vt:lpstr>PowerPoint Presentation</vt:lpstr>
      <vt:lpstr>PowerPoint Presentation</vt:lpstr>
      <vt:lpstr>EnviroCharge EV Power Pod Units</vt:lpstr>
      <vt:lpstr>EV Power Pod: Designed for the eRevolution</vt:lpstr>
      <vt:lpstr>Renewable Propane</vt:lpstr>
      <vt:lpstr>Maintenance &amp; Service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Hydrogen On Demand  Powering the Tactical Edge:  Non-Mechanical Hydrogen Power Generation for the Modern Battlefield &amp; Beyond</dc:title>
  <dc:creator>Charlie Stockton</dc:creator>
  <cp:lastModifiedBy>Michelle Browne</cp:lastModifiedBy>
  <cp:revision>62</cp:revision>
  <dcterms:created xsi:type="dcterms:W3CDTF">2022-02-07T01:23:38Z</dcterms:created>
  <dcterms:modified xsi:type="dcterms:W3CDTF">2023-05-18T16:11:47Z</dcterms:modified>
</cp:coreProperties>
</file>