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Masters/slideMaster1.xml" ContentType="application/vnd.openxmlformats-officedocument.presentationml.slideMaster+xml"/>
  <Override PartName="/ppt/slideLayouts/slideLayout3.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slideLayouts/slideLayout9.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8"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5535" autoAdjust="0"/>
  </p:normalViewPr>
  <p:slideViewPr>
    <p:cSldViewPr snapToGrid="0">
      <p:cViewPr varScale="1">
        <p:scale>
          <a:sx n="101" d="100"/>
          <a:sy n="101" d="100"/>
        </p:scale>
        <p:origin x="7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customXml" Target="../customXml/item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10" Type="http://schemas.openxmlformats.org/officeDocument/2006/relationships/customXml" Target="../customXml/item3.xml"/><Relationship Id="rId4" Type="http://schemas.openxmlformats.org/officeDocument/2006/relationships/presProps" Target="presProps.xml"/><Relationship Id="rId9" Type="http://schemas.openxmlformats.org/officeDocument/2006/relationships/customXml" Target="../customXml/item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4ADB6FF-9216-4221-9913-23D2A7A47320}" type="datetimeFigureOut">
              <a:rPr lang="en-US" smtClean="0"/>
              <a:t>11/6/2024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E300C9-E914-466A-B1A0-A007956C6EE9}" type="slidenum">
              <a:rPr lang="en-US" smtClean="0"/>
              <a:t>‹#›</a:t>
            </a:fld>
            <a:endParaRPr lang="en-US"/>
          </a:p>
        </p:txBody>
      </p:sp>
    </p:spTree>
    <p:extLst>
      <p:ext uri="{BB962C8B-B14F-4D97-AF65-F5344CB8AC3E}">
        <p14:creationId xmlns:p14="http://schemas.microsoft.com/office/powerpoint/2010/main" val="28811888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FE300C9-E914-466A-B1A0-A007956C6EE9}" type="slidenum">
              <a:rPr lang="en-US" smtClean="0"/>
              <a:t>1</a:t>
            </a:fld>
            <a:endParaRPr lang="en-US"/>
          </a:p>
        </p:txBody>
      </p:sp>
    </p:spTree>
    <p:extLst>
      <p:ext uri="{BB962C8B-B14F-4D97-AF65-F5344CB8AC3E}">
        <p14:creationId xmlns:p14="http://schemas.microsoft.com/office/powerpoint/2010/main" val="19271548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3F3C01D-A442-4D85-A089-77F003BF566C}" type="datetimeFigureOut">
              <a:rPr lang="en-US" smtClean="0"/>
              <a:t>11/6/2024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349589-0AAD-4DF0-A7C5-48925C7983D3}" type="slidenum">
              <a:rPr lang="en-US" smtClean="0"/>
              <a:t>‹#›</a:t>
            </a:fld>
            <a:endParaRPr lang="en-US"/>
          </a:p>
        </p:txBody>
      </p:sp>
    </p:spTree>
    <p:extLst>
      <p:ext uri="{BB962C8B-B14F-4D97-AF65-F5344CB8AC3E}">
        <p14:creationId xmlns:p14="http://schemas.microsoft.com/office/powerpoint/2010/main" val="22096879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3F3C01D-A442-4D85-A089-77F003BF566C}" type="datetimeFigureOut">
              <a:rPr lang="en-US" smtClean="0"/>
              <a:t>11/6/2024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349589-0AAD-4DF0-A7C5-48925C7983D3}" type="slidenum">
              <a:rPr lang="en-US" smtClean="0"/>
              <a:t>‹#›</a:t>
            </a:fld>
            <a:endParaRPr lang="en-US"/>
          </a:p>
        </p:txBody>
      </p:sp>
    </p:spTree>
    <p:extLst>
      <p:ext uri="{BB962C8B-B14F-4D97-AF65-F5344CB8AC3E}">
        <p14:creationId xmlns:p14="http://schemas.microsoft.com/office/powerpoint/2010/main" val="26957672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3F3C01D-A442-4D85-A089-77F003BF566C}" type="datetimeFigureOut">
              <a:rPr lang="en-US" smtClean="0"/>
              <a:t>11/6/2024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349589-0AAD-4DF0-A7C5-48925C7983D3}" type="slidenum">
              <a:rPr lang="en-US" smtClean="0"/>
              <a:t>‹#›</a:t>
            </a:fld>
            <a:endParaRPr lang="en-US"/>
          </a:p>
        </p:txBody>
      </p:sp>
    </p:spTree>
    <p:extLst>
      <p:ext uri="{BB962C8B-B14F-4D97-AF65-F5344CB8AC3E}">
        <p14:creationId xmlns:p14="http://schemas.microsoft.com/office/powerpoint/2010/main" val="37924260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3F3C01D-A442-4D85-A089-77F003BF566C}" type="datetimeFigureOut">
              <a:rPr lang="en-US" smtClean="0"/>
              <a:t>11/6/2024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349589-0AAD-4DF0-A7C5-48925C7983D3}" type="slidenum">
              <a:rPr lang="en-US" smtClean="0"/>
              <a:t>‹#›</a:t>
            </a:fld>
            <a:endParaRPr lang="en-US"/>
          </a:p>
        </p:txBody>
      </p:sp>
    </p:spTree>
    <p:extLst>
      <p:ext uri="{BB962C8B-B14F-4D97-AF65-F5344CB8AC3E}">
        <p14:creationId xmlns:p14="http://schemas.microsoft.com/office/powerpoint/2010/main" val="22983648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3F3C01D-A442-4D85-A089-77F003BF566C}" type="datetimeFigureOut">
              <a:rPr lang="en-US" smtClean="0"/>
              <a:t>11/6/2024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9349589-0AAD-4DF0-A7C5-48925C7983D3}" type="slidenum">
              <a:rPr lang="en-US" smtClean="0"/>
              <a:t>‹#›</a:t>
            </a:fld>
            <a:endParaRPr lang="en-US"/>
          </a:p>
        </p:txBody>
      </p:sp>
    </p:spTree>
    <p:extLst>
      <p:ext uri="{BB962C8B-B14F-4D97-AF65-F5344CB8AC3E}">
        <p14:creationId xmlns:p14="http://schemas.microsoft.com/office/powerpoint/2010/main" val="3745318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3F3C01D-A442-4D85-A089-77F003BF566C}" type="datetimeFigureOut">
              <a:rPr lang="en-US" smtClean="0"/>
              <a:t>11/6/2024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9349589-0AAD-4DF0-A7C5-48925C7983D3}" type="slidenum">
              <a:rPr lang="en-US" smtClean="0"/>
              <a:t>‹#›</a:t>
            </a:fld>
            <a:endParaRPr lang="en-US"/>
          </a:p>
        </p:txBody>
      </p:sp>
    </p:spTree>
    <p:extLst>
      <p:ext uri="{BB962C8B-B14F-4D97-AF65-F5344CB8AC3E}">
        <p14:creationId xmlns:p14="http://schemas.microsoft.com/office/powerpoint/2010/main" val="1125798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F3C01D-A442-4D85-A089-77F003BF566C}" type="datetimeFigureOut">
              <a:rPr lang="en-US" smtClean="0"/>
              <a:t>11/6/2024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9349589-0AAD-4DF0-A7C5-48925C7983D3}" type="slidenum">
              <a:rPr lang="en-US" smtClean="0"/>
              <a:t>‹#›</a:t>
            </a:fld>
            <a:endParaRPr lang="en-US"/>
          </a:p>
        </p:txBody>
      </p:sp>
    </p:spTree>
    <p:extLst>
      <p:ext uri="{BB962C8B-B14F-4D97-AF65-F5344CB8AC3E}">
        <p14:creationId xmlns:p14="http://schemas.microsoft.com/office/powerpoint/2010/main" val="21006968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3F3C01D-A442-4D85-A089-77F003BF566C}" type="datetimeFigureOut">
              <a:rPr lang="en-US" smtClean="0"/>
              <a:t>11/6/2024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349589-0AAD-4DF0-A7C5-48925C7983D3}" type="slidenum">
              <a:rPr lang="en-US" smtClean="0"/>
              <a:t>‹#›</a:t>
            </a:fld>
            <a:endParaRPr lang="en-US"/>
          </a:p>
        </p:txBody>
      </p:sp>
    </p:spTree>
    <p:extLst>
      <p:ext uri="{BB962C8B-B14F-4D97-AF65-F5344CB8AC3E}">
        <p14:creationId xmlns:p14="http://schemas.microsoft.com/office/powerpoint/2010/main" val="12498550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3F3C01D-A442-4D85-A089-77F003BF566C}" type="datetimeFigureOut">
              <a:rPr lang="en-US" smtClean="0"/>
              <a:t>11/6/2024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349589-0AAD-4DF0-A7C5-48925C7983D3}" type="slidenum">
              <a:rPr lang="en-US" smtClean="0"/>
              <a:t>‹#›</a:t>
            </a:fld>
            <a:endParaRPr lang="en-US"/>
          </a:p>
        </p:txBody>
      </p:sp>
    </p:spTree>
    <p:extLst>
      <p:ext uri="{BB962C8B-B14F-4D97-AF65-F5344CB8AC3E}">
        <p14:creationId xmlns:p14="http://schemas.microsoft.com/office/powerpoint/2010/main" val="13661178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3F3C01D-A442-4D85-A089-77F003BF566C}" type="datetimeFigureOut">
              <a:rPr lang="en-US" smtClean="0"/>
              <a:t>11/6/2024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349589-0AAD-4DF0-A7C5-48925C7983D3}" type="slidenum">
              <a:rPr lang="en-US" smtClean="0"/>
              <a:t>‹#›</a:t>
            </a:fld>
            <a:endParaRPr lang="en-US"/>
          </a:p>
        </p:txBody>
      </p:sp>
    </p:spTree>
    <p:extLst>
      <p:ext uri="{BB962C8B-B14F-4D97-AF65-F5344CB8AC3E}">
        <p14:creationId xmlns:p14="http://schemas.microsoft.com/office/powerpoint/2010/main" val="21463085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3F3C01D-A442-4D85-A089-77F003BF566C}" type="datetimeFigureOut">
              <a:rPr lang="en-US" smtClean="0"/>
              <a:t>11/6/2024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349589-0AAD-4DF0-A7C5-48925C7983D3}" type="slidenum">
              <a:rPr lang="en-US" smtClean="0"/>
              <a:t>‹#›</a:t>
            </a:fld>
            <a:endParaRPr lang="en-US"/>
          </a:p>
        </p:txBody>
      </p:sp>
    </p:spTree>
    <p:extLst>
      <p:ext uri="{BB962C8B-B14F-4D97-AF65-F5344CB8AC3E}">
        <p14:creationId xmlns:p14="http://schemas.microsoft.com/office/powerpoint/2010/main" val="38877213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F3C01D-A442-4D85-A089-77F003BF566C}" type="datetimeFigureOut">
              <a:rPr lang="en-US" smtClean="0"/>
              <a:t>11/6/2024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9349589-0AAD-4DF0-A7C5-48925C7983D3}" type="slidenum">
              <a:rPr lang="en-US" smtClean="0"/>
              <a:t>‹#›</a:t>
            </a:fld>
            <a:endParaRPr lang="en-US"/>
          </a:p>
        </p:txBody>
      </p:sp>
    </p:spTree>
    <p:extLst>
      <p:ext uri="{BB962C8B-B14F-4D97-AF65-F5344CB8AC3E}">
        <p14:creationId xmlns:p14="http://schemas.microsoft.com/office/powerpoint/2010/main" val="10232097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Freeform: Shape 21">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p:cNvSpPr>
            <a:spLocks noGrp="1"/>
          </p:cNvSpPr>
          <p:nvPr>
            <p:ph type="title"/>
          </p:nvPr>
        </p:nvSpPr>
        <p:spPr>
          <a:xfrm>
            <a:off x="98615" y="171142"/>
            <a:ext cx="3816160" cy="3972234"/>
          </a:xfrm>
        </p:spPr>
        <p:txBody>
          <a:bodyPr vert="horz" lIns="91440" tIns="45720" rIns="91440" bIns="45720" rtlCol="0" anchor="t">
            <a:noAutofit/>
          </a:bodyPr>
          <a:lstStyle/>
          <a:p>
            <a:r>
              <a:rPr lang="en-US" sz="1800" kern="1200" dirty="0">
                <a:solidFill>
                  <a:srgbClr val="FFFFFF"/>
                </a:solidFill>
                <a:latin typeface="+mj-lt"/>
                <a:ea typeface="+mj-ea"/>
                <a:cs typeface="+mj-cs"/>
              </a:rPr>
              <a:t>RJUHSD has a fleet of 44 school buses, 41 diesel, two propane, and one gasoline. Approximately two-thirds of the buses in the fleet are model year-2008 or older, with more than half of those buses being model year 2002 or older. The school district has a goal to acquire 22 electric school buses (ESBs) and charging infrastructure.</a:t>
            </a:r>
            <a:br>
              <a:rPr lang="en-US" sz="1800" b="0" kern="1200" dirty="0">
                <a:solidFill>
                  <a:srgbClr val="FFFFFF"/>
                </a:solidFill>
                <a:effectLst/>
                <a:latin typeface="+mj-lt"/>
                <a:ea typeface="+mj-ea"/>
                <a:cs typeface="+mj-cs"/>
              </a:rPr>
            </a:br>
            <a:br>
              <a:rPr lang="en-US" sz="1800" b="0" kern="1200" dirty="0">
                <a:solidFill>
                  <a:srgbClr val="FFFFFF"/>
                </a:solidFill>
                <a:effectLst/>
                <a:latin typeface="+mj-lt"/>
                <a:ea typeface="+mj-ea"/>
                <a:cs typeface="+mj-cs"/>
              </a:rPr>
            </a:br>
            <a:r>
              <a:rPr lang="en-US" sz="1800" kern="1200" dirty="0">
                <a:solidFill>
                  <a:srgbClr val="FFFFFF"/>
                </a:solidFill>
                <a:latin typeface="+mj-lt"/>
                <a:ea typeface="+mj-ea"/>
                <a:cs typeface="+mj-cs"/>
              </a:rPr>
              <a:t>To obtain its initial fleet of 18 ESBs and 20 chargers, RJUHSD relied principally on external funding sources for the buses and infrastructure. The total cost was almost $9 million dollars with a school district contribution estimated at $1.1 million. External funding sources include HVIP, HVIP School Bus Set-Aside, Environmental Protection Agency Targeted Airshed Grant, Roseville Electric, Sacramento Air Quality Management District SECAT Program, Placer County Air Pollution District Clean Air Grant Program, and a private donor.</a:t>
            </a:r>
          </a:p>
        </p:txBody>
      </p:sp>
      <p:pic>
        <p:nvPicPr>
          <p:cNvPr id="9" name="Picture 8" descr="A graph showing a school bus funding&#10;&#10;Description automatically generated">
            <a:extLst>
              <a:ext uri="{FF2B5EF4-FFF2-40B4-BE49-F238E27FC236}">
                <a16:creationId xmlns:a16="http://schemas.microsoft.com/office/drawing/2014/main" id="{39A858EF-9B07-1168-C918-85CE415C049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02428" y="818696"/>
            <a:ext cx="7225748" cy="5220608"/>
          </a:xfrm>
          <a:prstGeom prst="rect">
            <a:avLst/>
          </a:prstGeom>
        </p:spPr>
      </p:pic>
      <p:sp>
        <p:nvSpPr>
          <p:cNvPr id="3" name="Text Placeholder 2"/>
          <p:cNvSpPr>
            <a:spLocks noGrp="1"/>
          </p:cNvSpPr>
          <p:nvPr>
            <p:ph type="body" idx="1"/>
          </p:nvPr>
        </p:nvSpPr>
        <p:spPr>
          <a:xfrm>
            <a:off x="3533486" y="8312727"/>
            <a:ext cx="10515600" cy="2465301"/>
          </a:xfrm>
        </p:spPr>
        <p:txBody>
          <a:bodyPr/>
          <a:lstStyle/>
          <a:p>
            <a:endParaRPr lang="en-US" dirty="0"/>
          </a:p>
        </p:txBody>
      </p:sp>
    </p:spTree>
    <p:extLst>
      <p:ext uri="{BB962C8B-B14F-4D97-AF65-F5344CB8AC3E}">
        <p14:creationId xmlns:p14="http://schemas.microsoft.com/office/powerpoint/2010/main" val="27289963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DFA79B919A0B8478C29D3DE00C6ECE6" ma:contentTypeVersion="12" ma:contentTypeDescription="Create a new document." ma:contentTypeScope="" ma:versionID="34d0ce8d3124d1001e65f1d6a03f5e06">
  <xsd:schema xmlns:xsd="http://www.w3.org/2001/XMLSchema" xmlns:xs="http://www.w3.org/2001/XMLSchema" xmlns:p="http://schemas.microsoft.com/office/2006/metadata/properties" xmlns:ns2="b62e368a-74b9-48f5-825e-eb8b9af9426b" xmlns:ns3="53df2eb8-4b13-4555-8a42-28891f1d9699" targetNamespace="http://schemas.microsoft.com/office/2006/metadata/properties" ma:root="true" ma:fieldsID="87f509ec936f5bb29152111a3bda63a1" ns2:_="" ns3:_="">
    <xsd:import namespace="b62e368a-74b9-48f5-825e-eb8b9af9426b"/>
    <xsd:import namespace="53df2eb8-4b13-4555-8a42-28891f1d9699"/>
    <xsd:element name="properties">
      <xsd:complexType>
        <xsd:sequence>
          <xsd:element name="documentManagement">
            <xsd:complexType>
              <xsd:all>
                <xsd:element ref="ns2:Owner" minOccurs="0"/>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62e368a-74b9-48f5-825e-eb8b9af9426b" elementFormDefault="qualified">
    <xsd:import namespace="http://schemas.microsoft.com/office/2006/documentManagement/types"/>
    <xsd:import namespace="http://schemas.microsoft.com/office/infopath/2007/PartnerControls"/>
    <xsd:element name="Owner" ma:index="8" nillable="true" ma:displayName="Owner" ma:description="A people column to identify the person or group responsible for the document." ma:format="Dropdown" ma:list="UserInfo" ma:SharePointGroup="0" ma:internalName="Owner">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4629049e-5c2b-40d3-852d-dd3005aeaebb" ma:termSetId="09814cd3-568e-fe90-9814-8d621ff8fb84" ma:anchorId="fba54fb3-c3e1-fe81-a776-ca4b69148c4d" ma:open="true" ma:isKeyword="false">
      <xsd:complexType>
        <xsd:sequence>
          <xsd:element ref="pc:Terms" minOccurs="0" maxOccurs="1"/>
        </xsd:sequence>
      </xsd:complex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3df2eb8-4b13-4555-8a42-28891f1d9699"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bf9fc7c3-09e3-4e86-9f33-644d5e3f234d}" ma:internalName="TaxCatchAll" ma:showField="CatchAllData" ma:web="53df2eb8-4b13-4555-8a42-28891f1d969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b62e368a-74b9-48f5-825e-eb8b9af9426b">
      <Terms xmlns="http://schemas.microsoft.com/office/infopath/2007/PartnerControls"/>
    </lcf76f155ced4ddcb4097134ff3c332f>
    <TaxCatchAll xmlns="53df2eb8-4b13-4555-8a42-28891f1d9699" xsi:nil="true"/>
    <Owner xmlns="b62e368a-74b9-48f5-825e-eb8b9af9426b">
      <UserInfo>
        <DisplayName/>
        <AccountId xsi:nil="true"/>
        <AccountType/>
      </UserInfo>
    </Owner>
  </documentManagement>
</p:properties>
</file>

<file path=customXml/itemProps1.xml><?xml version="1.0" encoding="utf-8"?>
<ds:datastoreItem xmlns:ds="http://schemas.openxmlformats.org/officeDocument/2006/customXml" ds:itemID="{2BBC22CD-626B-46BC-A767-42C0B6110EC6}"/>
</file>

<file path=customXml/itemProps2.xml><?xml version="1.0" encoding="utf-8"?>
<ds:datastoreItem xmlns:ds="http://schemas.openxmlformats.org/officeDocument/2006/customXml" ds:itemID="{A1C66C9C-6317-4083-998D-7BCBB2435C6D}"/>
</file>

<file path=customXml/itemProps3.xml><?xml version="1.0" encoding="utf-8"?>
<ds:datastoreItem xmlns:ds="http://schemas.openxmlformats.org/officeDocument/2006/customXml" ds:itemID="{D5493177-D3C8-430E-8C17-F0412A02781F}"/>
</file>

<file path=docProps/app.xml><?xml version="1.0" encoding="utf-8"?>
<Properties xmlns="http://schemas.openxmlformats.org/officeDocument/2006/extended-properties" xmlns:vt="http://schemas.openxmlformats.org/officeDocument/2006/docPropsVTypes">
  <TotalTime>221</TotalTime>
  <Words>158</Words>
  <Application>Microsoft Office PowerPoint</Application>
  <PresentationFormat>Widescreen</PresentationFormat>
  <Paragraphs>2</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RJUHSD has a fleet of 44 school buses, 41 diesel, two propane, and one gasoline. Approximately two-thirds of the buses in the fleet are model year-2008 or older, with more than half of those buses being model year 2002 or older. The school district has a goal to acquire 22 electric school buses (ESBs) and charging infrastructure.  To obtain its initial fleet of 18 ESBs and 20 chargers, RJUHSD relied principally on external funding sources for the buses and infrastructure. The total cost was almost $9 million dollars with a school district contribution estimated at $1.1 million. External funding sources include HVIP, HVIP School Bus Set-Aside, Environmental Protection Agency Targeted Airshed Grant, Roseville Electric, Sacramento Air Quality Management District SECAT Program, Placer County Air Pollution District Clean Air Grant Program, and a private donor.</vt:lpstr>
    </vt:vector>
  </TitlesOfParts>
  <Company>RJUHSD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Roseville Joint Union High School District Zero Emissions School Bus Plan</dc:title>
  <dc:creator>Guererro, Julie</dc:creator>
  <cp:lastModifiedBy>Molly J Johnson</cp:lastModifiedBy>
  <cp:revision>15</cp:revision>
  <dcterms:created xsi:type="dcterms:W3CDTF">2023-03-01T19:06:13Z</dcterms:created>
  <dcterms:modified xsi:type="dcterms:W3CDTF">2024-11-07T01:08:19Z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0x0101003DFA79B919A0B8478C29D3DE00C6ECE6</vt:lpwstr>
  </property>
</Properties>
</file>