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088197823" r:id="rId2"/>
    <p:sldId id="543" r:id="rId3"/>
    <p:sldId id="581" r:id="rId4"/>
    <p:sldId id="593" r:id="rId5"/>
    <p:sldId id="208819782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B3D38-1C7B-4675-A543-796675FA205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C0D7B-C2C4-4470-986D-D02BA6D6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4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9A991B-DD9C-B944-B565-EFD230EED63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212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9A991B-DD9C-B944-B565-EFD230EED635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8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58B8A-A003-4B2E-940D-8F972E7AD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87FCFD-5F46-4E81-AD70-B543A87A9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FE61C-F03E-4821-99A6-3EBD99EE2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F7C02-B0D7-4D1D-B5C9-DBFF1E902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A8116-E321-4B96-9020-4C395D766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1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7D3F3-23AA-47E3-86F6-F4B76EBB6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028A9-90D2-407B-8F5F-4B6F63C43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ED6A1-134A-4342-9D0B-434EB6948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7F42D-D9B3-453E-B3A8-10D3F8377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6B156-6475-4F2A-8D2F-E13D41BA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122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5180-CE9A-438F-ABBF-F090F32BF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4759F-5C30-4DE0-AA13-1287090F5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481E6-B116-4A85-89D1-0924FBFBF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1DA66-6112-4128-84AE-C032A8210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FFAC8-5866-426E-8C2A-3463C3FD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5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09DB1-76E6-4AB2-BFA9-39B8BFECD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799EC-F199-4F91-A0C8-326895B8F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5642C-FE66-47E6-9D73-B8747A6DB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DA7-2B59-4778-87A1-1A67A784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4B2F9-A8F6-4A2C-9CA3-FF14DDB77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4DD87-07C4-43CF-8181-90B5EC2E8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70400-3DF5-4E6F-86FA-04070FB6F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6D6CB-C46A-433B-B215-80A21D268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A7BFF-B971-4A8D-9B25-E81BAEEA6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67B67C-2E14-4B8F-B17D-19E869CAA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767B5D-8F09-453C-AB91-0C21DED777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212383-F2CC-4286-B94F-2E04108F5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8A0F0E-A6BA-432A-AC63-61A8AB762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BDCC9C-EB87-48CD-924C-99021B3B6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6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B2DA9-7590-4D7B-95D6-F8502880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D840E-4992-430D-A5C9-9B56B1797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41D62-6A93-4C58-88AA-3F871653D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7D3932-5977-455E-9EF4-AB4033E9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66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406054-B2EF-4079-80E3-3CE052F5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B39FC6-EBA6-4106-A4E3-06155EF89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EA9DD-7079-4408-B641-4958530A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0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1DEE-3043-4B57-9D40-2AA570298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2DB0E-B4F4-4800-8A36-A4EE2831C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A6210-0F5E-47A4-811E-16FF5872A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02CDE-7A03-4C7B-8616-A06FA3659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BD40D-30CA-4402-82A8-A4C944B5F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D2139-E6ED-4827-BFE0-9F14D4225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BCCE0-425E-473F-9951-B324A6AA6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2396EB-C0E4-4EBE-9AD5-06EEEAB2FD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61306-131A-4483-811F-D7E23F368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FE9B9-8720-45A7-85EE-B8EFE0E07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90007-C72F-486E-8EF3-9D1D3C8CA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4836D-0D75-4B12-9EA7-407DEFDA7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80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2697-5E29-40EF-BCB5-E8DEAE3E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A4338D-ADC5-4C1E-BF8C-96EB4D3E9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459CE-4D16-42FC-B386-2F193C0AE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FD892-C4DD-4E5D-8D5C-7ABF5492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CAC55-A6DD-476F-A89B-321E273F4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39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EE1C59-6594-4351-B6B9-E5A5CFBFD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AF787-E423-4539-98B5-4C0F9FE81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A9596-C0A6-4FC6-B96E-A3BF04A7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9BBA0-399D-46E9-BFC8-D90D5BE3B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A6D28-CEA6-4888-99AA-40CC82C4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1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32AD4-2462-4F03-9954-C4EE74CEC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44A27-7F32-4FD5-A34E-523721B19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F3A03-0CCA-4702-8A63-2DFC6CDFC1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1513F-97A4-440A-8B24-F5724FEC132E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84E56-6485-48F3-84F5-40BF0DE3C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9A14B-D29B-483F-89DD-8406658A3C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6547F-2A49-4F9D-A6E1-6A7AFFA36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6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murphy@papekenworth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phaneuf@papekenworth.com" TargetMode="External"/><Relationship Id="rId5" Type="http://schemas.openxmlformats.org/officeDocument/2006/relationships/hyperlink" Target="mailto:mhoheisel@papekenworth.com" TargetMode="External"/><Relationship Id="rId4" Type="http://schemas.openxmlformats.org/officeDocument/2006/relationships/hyperlink" Target="mailto:mmejia@papekenworth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w of white trucks&#10;&#10;Description automatically generated">
            <a:extLst>
              <a:ext uri="{FF2B5EF4-FFF2-40B4-BE49-F238E27FC236}">
                <a16:creationId xmlns:a16="http://schemas.microsoft.com/office/drawing/2014/main" id="{F3CA7FDD-10E4-F9CE-ED35-9407D0A5F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30B335-3E8A-E716-32CE-E936EF5E49B2}"/>
              </a:ext>
            </a:extLst>
          </p:cNvPr>
          <p:cNvSpPr txBox="1"/>
          <p:nvPr/>
        </p:nvSpPr>
        <p:spPr>
          <a:xfrm>
            <a:off x="2688863" y="5188721"/>
            <a:ext cx="739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spc="600" dirty="0">
                <a:latin typeface="Arial" panose="020B0604020202020204" pitchFamily="34" charset="0"/>
                <a:cs typeface="Arial" panose="020B0604020202020204" pitchFamily="34" charset="0"/>
              </a:rPr>
              <a:t>THE ALL ELECTRIC</a:t>
            </a:r>
          </a:p>
          <a:p>
            <a:pPr algn="ctr">
              <a:defRPr/>
            </a:pPr>
            <a:r>
              <a:rPr lang="en-US" sz="2400" b="1" spc="600" dirty="0">
                <a:latin typeface="Arial" panose="020B0604020202020204" pitchFamily="34" charset="0"/>
                <a:cs typeface="Arial" panose="020B0604020202020204" pitchFamily="34" charset="0"/>
              </a:rPr>
              <a:t>MULLEN THREE</a:t>
            </a:r>
          </a:p>
          <a:p>
            <a:pPr algn="ctr">
              <a:defRPr/>
            </a:pPr>
            <a:r>
              <a:rPr lang="en-US" sz="2400" b="1" spc="600" dirty="0">
                <a:latin typeface="Arial" panose="020B0604020202020204" pitchFamily="34" charset="0"/>
                <a:cs typeface="Arial" panose="020B0604020202020204" pitchFamily="34" charset="0"/>
              </a:rPr>
              <a:t>CLASS 3 LOW CAB FORWARD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2C8ABB-954B-4F8B-B19B-3118ED25A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3138" y="117446"/>
            <a:ext cx="3158288" cy="153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Mullen Three">
            <a:extLst>
              <a:ext uri="{FF2B5EF4-FFF2-40B4-BE49-F238E27FC236}">
                <a16:creationId xmlns:a16="http://schemas.microsoft.com/office/drawing/2014/main" id="{F94A744B-9FDA-BC47-F1D3-CE7313906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193" y="1091381"/>
            <a:ext cx="6281870" cy="417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8178790" y="1255393"/>
            <a:ext cx="2021839" cy="3229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b="1" spc="-140">
                <a:solidFill>
                  <a:srgbClr val="FFFFFF"/>
                </a:solidFill>
                <a:latin typeface="Arial"/>
                <a:cs typeface="Arial"/>
              </a:rPr>
              <a:t>Mullen Three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995" y="6510417"/>
            <a:ext cx="11569217" cy="144911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800" spc="-35" dirty="0">
                <a:latin typeface="Arial"/>
                <a:cs typeface="Arial"/>
              </a:rPr>
              <a:t>(1) </a:t>
            </a:r>
            <a:r>
              <a:rPr lang="en-US" sz="800" spc="-35" dirty="0">
                <a:latin typeface="Arial"/>
                <a:cs typeface="Arial"/>
              </a:rPr>
              <a:t>Combined City/Highway usage with 10 percent remaining battery state of charge. Range can vary depending on conditions such as climate, driving behavior, road conditions, etc. </a:t>
            </a:r>
            <a:endParaRPr sz="800" spc="-35" dirty="0"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A9925B-8F51-81C3-2B72-7D239C49F17D}"/>
              </a:ext>
            </a:extLst>
          </p:cNvPr>
          <p:cNvSpPr txBox="1"/>
          <p:nvPr/>
        </p:nvSpPr>
        <p:spPr>
          <a:xfrm>
            <a:off x="1683898" y="214510"/>
            <a:ext cx="10085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300" dirty="0">
                <a:solidFill>
                  <a:srgbClr val="4CD7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MULLEN THREE – ALL ELECTRIC CHASSIS CAB</a:t>
            </a:r>
            <a:endParaRPr lang="en-US" sz="28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E8E0FE-E934-A23C-162D-604E2F813173}"/>
              </a:ext>
            </a:extLst>
          </p:cNvPr>
          <p:cNvSpPr txBox="1"/>
          <p:nvPr/>
        </p:nvSpPr>
        <p:spPr>
          <a:xfrm>
            <a:off x="4509418" y="1167005"/>
            <a:ext cx="725979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“Big Little Vehicle”</a:t>
            </a:r>
          </a:p>
          <a:p>
            <a:pPr lvl="2" algn="ctr"/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Cab Forward Design Provides Excellent Visibility and Maneuverability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16% Stronger Frame for Larger Upfits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Better Manuverability and Turning Circle than the traditional Medium Duty Box Deletes.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2D0277-A81A-CDE3-505B-00BDBC6BDB9B}"/>
              </a:ext>
            </a:extLst>
          </p:cNvPr>
          <p:cNvSpPr txBox="1"/>
          <p:nvPr/>
        </p:nvSpPr>
        <p:spPr>
          <a:xfrm>
            <a:off x="111508" y="6661512"/>
            <a:ext cx="97420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lang="en-US" sz="800" spc="-30" dirty="0">
                <a:latin typeface="Arial"/>
                <a:cs typeface="Arial"/>
              </a:rPr>
              <a:t>Note: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All</a:t>
            </a:r>
            <a:r>
              <a:rPr lang="en-US" sz="800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specifications and dates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are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reference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30" dirty="0">
                <a:latin typeface="Arial"/>
                <a:cs typeface="Arial"/>
              </a:rPr>
              <a:t>only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and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45" dirty="0">
                <a:latin typeface="Arial"/>
                <a:cs typeface="Arial"/>
              </a:rPr>
              <a:t>Mullen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reserves</a:t>
            </a:r>
            <a:r>
              <a:rPr lang="en-US" sz="800" spc="114" dirty="0">
                <a:latin typeface="Arial"/>
                <a:cs typeface="Arial"/>
              </a:rPr>
              <a:t> </a:t>
            </a:r>
            <a:r>
              <a:rPr lang="en-US" sz="800" spc="-50" dirty="0">
                <a:latin typeface="Arial"/>
                <a:cs typeface="Arial"/>
              </a:rPr>
              <a:t>the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right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to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5" dirty="0">
                <a:latin typeface="Arial"/>
                <a:cs typeface="Arial"/>
              </a:rPr>
              <a:t>modify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any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and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all </a:t>
            </a:r>
            <a:r>
              <a:rPr lang="en-US" sz="800" spc="-35" dirty="0">
                <a:latin typeface="Arial"/>
                <a:cs typeface="Arial"/>
              </a:rPr>
              <a:t>information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70" dirty="0">
                <a:latin typeface="Arial"/>
                <a:cs typeface="Arial"/>
              </a:rPr>
              <a:t>shown,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without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notification.</a:t>
            </a:r>
            <a:endParaRPr lang="en-US" sz="800" dirty="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821C13-BA09-4ADD-9C12-F9B958E45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638" y="5042908"/>
            <a:ext cx="2722060" cy="132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7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truck with a metal frame&#10;&#10;Description automatically generated">
            <a:extLst>
              <a:ext uri="{FF2B5EF4-FFF2-40B4-BE49-F238E27FC236}">
                <a16:creationId xmlns:a16="http://schemas.microsoft.com/office/drawing/2014/main" id="{96D5E662-6153-2CF6-C11B-A60F98FD7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4778" y="2097233"/>
            <a:ext cx="5154186" cy="454625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720FF3-C64D-15AC-F26E-1E4D9AFA3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121" y="969799"/>
            <a:ext cx="7752907" cy="4351338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Weight Ratings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GVWR 11,000 lbs.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Available Payload 5,316 lbs. 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Dimensions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130” Wheelbase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108” C</a:t>
            </a:r>
            <a:r>
              <a:rPr lang="en-US" sz="2000" dirty="0"/>
              <a:t>ab/Axle  Cab/Rear 164.5”  Rear Overhang 56.5”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Max Upfit Body length 14’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Plenty of room around batteries and frame for mounting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Typical industry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U-bolt &amp; Shear Strap fastener friendly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Frame Width 29”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Turning Diameter 38’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2EB02C8-82B9-E720-FA98-62673AF493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539" y="912085"/>
            <a:ext cx="2810977" cy="22165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476C22-1808-AD59-268C-CD63F317AB1B}"/>
              </a:ext>
            </a:extLst>
          </p:cNvPr>
          <p:cNvSpPr txBox="1"/>
          <p:nvPr/>
        </p:nvSpPr>
        <p:spPr>
          <a:xfrm>
            <a:off x="111508" y="6661512"/>
            <a:ext cx="97420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lang="en-US" sz="800" spc="-30" dirty="0">
                <a:latin typeface="Arial"/>
                <a:cs typeface="Arial"/>
              </a:rPr>
              <a:t>Note: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All</a:t>
            </a:r>
            <a:r>
              <a:rPr lang="en-US" sz="800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specifications and dates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are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reference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30" dirty="0">
                <a:latin typeface="Arial"/>
                <a:cs typeface="Arial"/>
              </a:rPr>
              <a:t>only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and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45" dirty="0">
                <a:latin typeface="Arial"/>
                <a:cs typeface="Arial"/>
              </a:rPr>
              <a:t>Mullen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reserves</a:t>
            </a:r>
            <a:r>
              <a:rPr lang="en-US" sz="800" spc="114" dirty="0">
                <a:latin typeface="Arial"/>
                <a:cs typeface="Arial"/>
              </a:rPr>
              <a:t> </a:t>
            </a:r>
            <a:r>
              <a:rPr lang="en-US" sz="800" spc="-50" dirty="0">
                <a:latin typeface="Arial"/>
                <a:cs typeface="Arial"/>
              </a:rPr>
              <a:t>the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right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to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5" dirty="0">
                <a:latin typeface="Arial"/>
                <a:cs typeface="Arial"/>
              </a:rPr>
              <a:t>modify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any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and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all </a:t>
            </a:r>
            <a:r>
              <a:rPr lang="en-US" sz="800" spc="-35" dirty="0">
                <a:latin typeface="Arial"/>
                <a:cs typeface="Arial"/>
              </a:rPr>
              <a:t>information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70" dirty="0">
                <a:latin typeface="Arial"/>
                <a:cs typeface="Arial"/>
              </a:rPr>
              <a:t>shown,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without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notification.</a:t>
            </a:r>
            <a:endParaRPr lang="en-US" sz="800" dirty="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A5D3A3-DCB3-64CB-C73B-5DB525852478}"/>
              </a:ext>
            </a:extLst>
          </p:cNvPr>
          <p:cNvSpPr txBox="1"/>
          <p:nvPr/>
        </p:nvSpPr>
        <p:spPr>
          <a:xfrm>
            <a:off x="1683898" y="214510"/>
            <a:ext cx="10085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300" dirty="0">
                <a:solidFill>
                  <a:srgbClr val="4CD7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MULLEN THREE – ALL ELECTRIC CHASSIS CAB</a:t>
            </a:r>
            <a:endParaRPr lang="en-US" sz="28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07D0ED-844A-43A6-A08F-BBAB77DFC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820" y="5614523"/>
            <a:ext cx="1690214" cy="82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9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E414E47-CD71-E822-A6DE-3C0E37646242}"/>
              </a:ext>
            </a:extLst>
          </p:cNvPr>
          <p:cNvGrpSpPr>
            <a:grpSpLocks noChangeAspect="1"/>
          </p:cNvGrpSpPr>
          <p:nvPr/>
        </p:nvGrpSpPr>
        <p:grpSpPr>
          <a:xfrm>
            <a:off x="10693918" y="1953203"/>
            <a:ext cx="1362248" cy="1105211"/>
            <a:chOff x="8195385" y="2525101"/>
            <a:chExt cx="1552417" cy="1259499"/>
          </a:xfrm>
        </p:grpSpPr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33DB3A06-FFB5-8DCA-BD75-DF99766BB369}"/>
                </a:ext>
              </a:extLst>
            </p:cNvPr>
            <p:cNvSpPr/>
            <p:nvPr/>
          </p:nvSpPr>
          <p:spPr>
            <a:xfrm rot="1464238">
              <a:off x="8997398" y="3225800"/>
              <a:ext cx="750404" cy="5588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iangle 11">
              <a:extLst>
                <a:ext uri="{FF2B5EF4-FFF2-40B4-BE49-F238E27FC236}">
                  <a16:creationId xmlns:a16="http://schemas.microsoft.com/office/drawing/2014/main" id="{948A981E-92D0-A57C-6ABF-257F4A6E189B}"/>
                </a:ext>
              </a:extLst>
            </p:cNvPr>
            <p:cNvSpPr/>
            <p:nvPr/>
          </p:nvSpPr>
          <p:spPr>
            <a:xfrm rot="5786598">
              <a:off x="8099583" y="2620903"/>
              <a:ext cx="750404" cy="5588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A720FF3-C64D-15AC-F26E-1E4D9AFA3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92" y="921293"/>
            <a:ext cx="10515600" cy="5750488"/>
          </a:xfrm>
        </p:spPr>
        <p:txBody>
          <a:bodyPr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Electric Motor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120 kW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Battery Packs: 89 kWh total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Lithium-Iron Phosphate</a:t>
            </a:r>
            <a:endParaRPr lang="en-US" sz="2000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Liquid Cooled/Heated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  3” proud of frame rail / Below Risers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Range &gt;125 miles</a:t>
            </a:r>
            <a:r>
              <a:rPr lang="en-US" sz="2000" baseline="44000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Max Speed 65mph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Regenerative Braking Standard</a:t>
            </a: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Charging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Level 2 up to 12kW On-board – Approx 7.5 hours Charge Time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Level 3 up to 78kW On-board – Approx, 1.75 hours </a:t>
            </a:r>
            <a:r>
              <a:rPr lang="en-US" sz="2000" dirty="0"/>
              <a:t>Charging Time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8CB9E-4F36-7012-108C-C8B60657CA73}"/>
              </a:ext>
            </a:extLst>
          </p:cNvPr>
          <p:cNvSpPr txBox="1"/>
          <p:nvPr/>
        </p:nvSpPr>
        <p:spPr>
          <a:xfrm>
            <a:off x="105787" y="6488218"/>
            <a:ext cx="7815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spc="-35" dirty="0">
                <a:latin typeface="Arial"/>
                <a:cs typeface="Arial"/>
              </a:rPr>
              <a:t>(1) Combined City/Highway usage with 10 percent remaining battery state of charge. Range can vary depending on conditions such as climate, driving behavior, road conditions, etc. </a:t>
            </a:r>
          </a:p>
          <a:p>
            <a:endParaRPr lang="en-US" sz="800" spc="-35" dirty="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BA9F84-A9C6-CC6E-4387-CA09454AF7B2}"/>
              </a:ext>
            </a:extLst>
          </p:cNvPr>
          <p:cNvSpPr txBox="1"/>
          <p:nvPr/>
        </p:nvSpPr>
        <p:spPr>
          <a:xfrm>
            <a:off x="105787" y="6671781"/>
            <a:ext cx="974203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lang="en-US" sz="800" spc="-30" dirty="0">
                <a:latin typeface="Arial"/>
                <a:cs typeface="Arial"/>
              </a:rPr>
              <a:t>Note: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All</a:t>
            </a:r>
            <a:r>
              <a:rPr lang="en-US" sz="800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specifications and dates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are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reference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30" dirty="0">
                <a:latin typeface="Arial"/>
                <a:cs typeface="Arial"/>
              </a:rPr>
              <a:t>only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and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45" dirty="0">
                <a:latin typeface="Arial"/>
                <a:cs typeface="Arial"/>
              </a:rPr>
              <a:t>Mullen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reserves</a:t>
            </a:r>
            <a:r>
              <a:rPr lang="en-US" sz="800" spc="114" dirty="0">
                <a:latin typeface="Arial"/>
                <a:cs typeface="Arial"/>
              </a:rPr>
              <a:t> </a:t>
            </a:r>
            <a:r>
              <a:rPr lang="en-US" sz="800" spc="-50" dirty="0">
                <a:latin typeface="Arial"/>
                <a:cs typeface="Arial"/>
              </a:rPr>
              <a:t>the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right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spc="-20" dirty="0">
                <a:latin typeface="Arial"/>
                <a:cs typeface="Arial"/>
              </a:rPr>
              <a:t>to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25" dirty="0">
                <a:latin typeface="Arial"/>
                <a:cs typeface="Arial"/>
              </a:rPr>
              <a:t>modify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any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35" dirty="0">
                <a:latin typeface="Arial"/>
                <a:cs typeface="Arial"/>
              </a:rPr>
              <a:t>and</a:t>
            </a:r>
            <a:r>
              <a:rPr lang="en-US" sz="800" spc="-1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all </a:t>
            </a:r>
            <a:r>
              <a:rPr lang="en-US" sz="800" spc="-35" dirty="0">
                <a:latin typeface="Arial"/>
                <a:cs typeface="Arial"/>
              </a:rPr>
              <a:t>information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70" dirty="0">
                <a:latin typeface="Arial"/>
                <a:cs typeface="Arial"/>
              </a:rPr>
              <a:t>shown,</a:t>
            </a:r>
            <a:r>
              <a:rPr lang="en-US" sz="800" spc="10" dirty="0">
                <a:latin typeface="Arial"/>
                <a:cs typeface="Arial"/>
              </a:rPr>
              <a:t> </a:t>
            </a:r>
            <a:r>
              <a:rPr lang="en-US" sz="800" spc="-40" dirty="0">
                <a:latin typeface="Arial"/>
                <a:cs typeface="Arial"/>
              </a:rPr>
              <a:t>without</a:t>
            </a:r>
            <a:r>
              <a:rPr lang="en-US" sz="800" spc="-5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notification.</a:t>
            </a:r>
            <a:endParaRPr lang="en-US" sz="800" dirty="0">
              <a:latin typeface="Arial"/>
              <a:cs typeface="Arial"/>
            </a:endParaRPr>
          </a:p>
        </p:txBody>
      </p:sp>
      <p:pic>
        <p:nvPicPr>
          <p:cNvPr id="1026" name="Picture 2" descr="urban utility">
            <a:extLst>
              <a:ext uri="{FF2B5EF4-FFF2-40B4-BE49-F238E27FC236}">
                <a16:creationId xmlns:a16="http://schemas.microsoft.com/office/drawing/2014/main" id="{D6CC5E62-D51B-A221-3881-4FD901EAB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81292" y="952560"/>
            <a:ext cx="5894439" cy="398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09D978-3A64-6473-7E76-F35EE8955DFE}"/>
              </a:ext>
            </a:extLst>
          </p:cNvPr>
          <p:cNvSpPr txBox="1"/>
          <p:nvPr/>
        </p:nvSpPr>
        <p:spPr>
          <a:xfrm>
            <a:off x="1683898" y="214510"/>
            <a:ext cx="10085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pc="300" dirty="0">
                <a:solidFill>
                  <a:srgbClr val="4CD7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MULLEN THREE – ALL ELECTRIC CHASSIS CAB</a:t>
            </a:r>
            <a:endParaRPr lang="en-US" sz="2800" b="1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92959-3417-4CA6-8AAA-34D3FE0B0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671" y="5062331"/>
            <a:ext cx="2682060" cy="130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0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C776A-F855-44EE-8014-86E9BEF01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574" y="172530"/>
            <a:ext cx="4315967" cy="20985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66A806-B8E7-4E63-A9FC-057EF9D477C3}"/>
              </a:ext>
            </a:extLst>
          </p:cNvPr>
          <p:cNvSpPr txBox="1"/>
          <p:nvPr/>
        </p:nvSpPr>
        <p:spPr>
          <a:xfrm>
            <a:off x="2768367" y="2206304"/>
            <a:ext cx="63840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Territory Managers:</a:t>
            </a:r>
          </a:p>
          <a:p>
            <a:pPr algn="ctr"/>
            <a:r>
              <a:rPr lang="en-US" dirty="0"/>
              <a:t>Ryan Murphy   -   North of Interstate I-80</a:t>
            </a:r>
          </a:p>
          <a:p>
            <a:pPr algn="ctr"/>
            <a:r>
              <a:rPr lang="en-US" dirty="0"/>
              <a:t>916-601-5415 cell      </a:t>
            </a:r>
          </a:p>
          <a:p>
            <a:pPr algn="ctr"/>
            <a:r>
              <a:rPr lang="en-US" dirty="0">
                <a:hlinkClick r:id="rId3"/>
              </a:rPr>
              <a:t>rmurphy@papekenworth.com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Mario Mejia  -   South of Interstate I-80</a:t>
            </a:r>
          </a:p>
          <a:p>
            <a:pPr algn="ctr"/>
            <a:r>
              <a:rPr lang="en-US" dirty="0"/>
              <a:t>916-825-5440 cell</a:t>
            </a:r>
          </a:p>
          <a:p>
            <a:pPr algn="ctr"/>
            <a:r>
              <a:rPr lang="en-US" dirty="0">
                <a:hlinkClick r:id="rId4"/>
              </a:rPr>
              <a:t>mmejia@papekenworth.com</a:t>
            </a:r>
            <a:endParaRPr lang="en-US" dirty="0"/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Additional Support:</a:t>
            </a:r>
          </a:p>
          <a:p>
            <a:pPr algn="ctr"/>
            <a:r>
              <a:rPr lang="en-US" dirty="0"/>
              <a:t>Mike Hoheisel – BEV Specialist</a:t>
            </a:r>
          </a:p>
          <a:p>
            <a:pPr algn="ctr"/>
            <a:r>
              <a:rPr lang="en-US" dirty="0">
                <a:hlinkClick r:id="rId5"/>
              </a:rPr>
              <a:t>mhoheisel@papekenworth.com</a:t>
            </a:r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Shannon Villareal – Grant Specialist </a:t>
            </a:r>
          </a:p>
          <a:p>
            <a:pPr algn="ctr"/>
            <a:r>
              <a:rPr lang="en-US" dirty="0">
                <a:hlinkClick r:id="rId6"/>
              </a:rPr>
              <a:t>sphaneuf@papekenworth.com</a:t>
            </a: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63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79B919A0B8478C29D3DE00C6ECE6" ma:contentTypeVersion="12" ma:contentTypeDescription="Create a new document." ma:contentTypeScope="" ma:versionID="34d0ce8d3124d1001e65f1d6a03f5e06">
  <xsd:schema xmlns:xsd="http://www.w3.org/2001/XMLSchema" xmlns:xs="http://www.w3.org/2001/XMLSchema" xmlns:p="http://schemas.microsoft.com/office/2006/metadata/properties" xmlns:ns2="b62e368a-74b9-48f5-825e-eb8b9af9426b" xmlns:ns3="53df2eb8-4b13-4555-8a42-28891f1d9699" targetNamespace="http://schemas.microsoft.com/office/2006/metadata/properties" ma:root="true" ma:fieldsID="87f509ec936f5bb29152111a3bda63a1" ns2:_="" ns3:_="">
    <xsd:import namespace="b62e368a-74b9-48f5-825e-eb8b9af9426b"/>
    <xsd:import namespace="53df2eb8-4b13-4555-8a42-28891f1d969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2e368a-74b9-48f5-825e-eb8b9af9426b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description="A people column to identify the person or group responsible for the document." ma:format="Dropdown" ma:list="UserInfo" ma:SharePointGroup="0" ma:internalName="Owner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629049e-5c2b-40d3-852d-dd3005aeae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df2eb8-4b13-4555-8a42-28891f1d969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f9fc7c3-09e3-4e86-9f33-644d5e3f234d}" ma:internalName="TaxCatchAll" ma:showField="CatchAllData" ma:web="53df2eb8-4b13-4555-8a42-28891f1d96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2e368a-74b9-48f5-825e-eb8b9af9426b">
      <Terms xmlns="http://schemas.microsoft.com/office/infopath/2007/PartnerControls"/>
    </lcf76f155ced4ddcb4097134ff3c332f>
    <TaxCatchAll xmlns="53df2eb8-4b13-4555-8a42-28891f1d9699" xsi:nil="true"/>
    <Owner xmlns="b62e368a-74b9-48f5-825e-eb8b9af9426b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1E5AD26D-285C-4058-AB51-8FB2C7A1010F}"/>
</file>

<file path=customXml/itemProps2.xml><?xml version="1.0" encoding="utf-8"?>
<ds:datastoreItem xmlns:ds="http://schemas.openxmlformats.org/officeDocument/2006/customXml" ds:itemID="{B44CE8F6-860A-4495-9E22-430FAFFB4EBE}"/>
</file>

<file path=customXml/itemProps3.xml><?xml version="1.0" encoding="utf-8"?>
<ds:datastoreItem xmlns:ds="http://schemas.openxmlformats.org/officeDocument/2006/customXml" ds:itemID="{EC897F1D-611D-495C-B397-BEE961A593DF}"/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394</Words>
  <Application>Microsoft Office PowerPoint</Application>
  <PresentationFormat>Widescreen</PresentationFormat>
  <Paragraphs>63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Murphy</dc:creator>
  <cp:lastModifiedBy>Ryan Murphy</cp:lastModifiedBy>
  <cp:revision>4</cp:revision>
  <dcterms:created xsi:type="dcterms:W3CDTF">2024-12-02T23:38:52Z</dcterms:created>
  <dcterms:modified xsi:type="dcterms:W3CDTF">2024-12-03T17:38:15Z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0x0101003DFA79B919A0B8478C29D3DE00C6ECE6</vt:lpwstr>
  </property>
</Properties>
</file>