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Roboto"/>
      <p:regular r:id="rId15"/>
      <p:bold r:id="rId16"/>
      <p:italic r:id="rId17"/>
      <p:boldItalic r:id="rId18"/>
    </p:embeddedFont>
    <p:embeddedFont>
      <p:font typeface="Roboto Medium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Play-regular.fntdata"/><Relationship Id="rId18" Type="http://schemas.openxmlformats.org/officeDocument/2006/relationships/font" Target="fonts/Roboto-boldItalic.fntdata"/><Relationship Id="rId8" Type="http://schemas.openxmlformats.org/officeDocument/2006/relationships/slide" Target="slides/slide4.xml"/><Relationship Id="rId21" Type="http://schemas.openxmlformats.org/officeDocument/2006/relationships/font" Target="fonts/RobotoMedium-italic.fntdata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17" Type="http://schemas.openxmlformats.org/officeDocument/2006/relationships/font" Target="fonts/Roboto-italic.fntdata"/><Relationship Id="rId7" Type="http://schemas.openxmlformats.org/officeDocument/2006/relationships/slide" Target="slides/slide3.xml"/><Relationship Id="rId25" Type="http://schemas.openxmlformats.org/officeDocument/2006/relationships/customXml" Target="../customXml/item3.xml"/><Relationship Id="rId20" Type="http://schemas.openxmlformats.org/officeDocument/2006/relationships/font" Target="fonts/RobotoMedium-bold.fntdata"/><Relationship Id="rId2" Type="http://schemas.openxmlformats.org/officeDocument/2006/relationships/presProps" Target="presProps.xml"/><Relationship Id="rId16" Type="http://schemas.openxmlformats.org/officeDocument/2006/relationships/font" Target="fonts/Roboto-bold.fntdata"/><Relationship Id="rId11" Type="http://schemas.openxmlformats.org/officeDocument/2006/relationships/slide" Target="slides/slide7.xml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24" Type="http://schemas.openxmlformats.org/officeDocument/2006/relationships/customXml" Target="../customXml/item2.xml"/><Relationship Id="rId15" Type="http://schemas.openxmlformats.org/officeDocument/2006/relationships/font" Target="fonts/Roboto-regular.fntdata"/><Relationship Id="rId5" Type="http://schemas.openxmlformats.org/officeDocument/2006/relationships/slide" Target="slides/slide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font" Target="fonts/RobotoMedium-regular.fntdata"/><Relationship Id="rId22" Type="http://schemas.openxmlformats.org/officeDocument/2006/relationships/font" Target="fonts/RobotoMedium-boldItalic.fnt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76eb321f6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76eb321f6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76eb321f62_0_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76eb321f62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76eb321f62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76eb321f62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76eb321f62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76eb321f62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76eb321f62_0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76eb321f62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76eb321f62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76eb321f62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7e62ace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97e62ace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76eb321f62_0_10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76eb321f62_0_1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">
  <p:cSld name="TITLE_AND_BODY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415600" y="1507787"/>
            <a:ext cx="11362800" cy="4632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2" type="title"/>
          </p:nvPr>
        </p:nvSpPr>
        <p:spPr>
          <a:xfrm>
            <a:off x="415600" y="2"/>
            <a:ext cx="11360700" cy="1046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/>
        </p:nvSpPr>
        <p:spPr>
          <a:xfrm>
            <a:off x="1083267" y="1285033"/>
            <a:ext cx="71157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12192031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/>
        </p:nvSpPr>
        <p:spPr>
          <a:xfrm>
            <a:off x="796450" y="2333850"/>
            <a:ext cx="9748800" cy="21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GOVERNMENT SURPLUS </a:t>
            </a:r>
            <a:endParaRPr b="1" sz="470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AUCTION INSIGHTS</a:t>
            </a:r>
            <a:endParaRPr b="1" sz="4700">
              <a:solidFill>
                <a:srgbClr val="4F268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/>
          <p:nvPr/>
        </p:nvSpPr>
        <p:spPr>
          <a:xfrm>
            <a:off x="2835075" y="2054700"/>
            <a:ext cx="8992800" cy="4803300"/>
          </a:xfrm>
          <a:prstGeom prst="roundRect">
            <a:avLst>
              <a:gd fmla="val 6294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2640000" dist="38100">
              <a:srgbClr val="000000">
                <a:alpha val="32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03" name="Google Shape;103;p16"/>
          <p:cNvSpPr txBox="1"/>
          <p:nvPr/>
        </p:nvSpPr>
        <p:spPr>
          <a:xfrm>
            <a:off x="1064400" y="580575"/>
            <a:ext cx="70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Who is Purple Wave?</a:t>
            </a:r>
            <a:endParaRPr b="1" sz="5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3026275" y="2119775"/>
            <a:ext cx="8514900" cy="4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25 year old National Surplus Auction Company, based in KS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In past year, grown to nationwide force with 120 Territory Managers, including 13 in California alone, 5 in NorCal.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Straight/Simple/Sold - providing agencies an easy process. 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We handle it all - Data Capture, listings, titles, marketing, etc.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Very simple to use and low fees.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Copart investment gives agencies access to selling from offsite if needed.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Shipping and appraisal services are available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Awarded by OMNIA as only national Full Service Auction Provider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3" y="838934"/>
            <a:ext cx="729267" cy="72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4339" y="540433"/>
            <a:ext cx="313679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4893500" y="1463825"/>
            <a:ext cx="7134000" cy="5421300"/>
          </a:xfrm>
          <a:prstGeom prst="round2SameRect">
            <a:avLst>
              <a:gd fmla="val 8076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12" name="Google Shape;112;p17"/>
          <p:cNvSpPr txBox="1"/>
          <p:nvPr/>
        </p:nvSpPr>
        <p:spPr>
          <a:xfrm>
            <a:off x="62625" y="266225"/>
            <a:ext cx="8020500" cy="11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Government Remarketing Trends</a:t>
            </a:r>
            <a:endParaRPr b="1" sz="330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4F2682"/>
                </a:solidFill>
                <a:latin typeface="Roboto"/>
                <a:ea typeface="Roboto"/>
                <a:cs typeface="Roboto"/>
                <a:sym typeface="Roboto"/>
              </a:rPr>
              <a:t>What is Important to You?</a:t>
            </a:r>
            <a:endParaRPr b="1" sz="3300">
              <a:solidFill>
                <a:srgbClr val="4F268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6063525" y="1738025"/>
            <a:ext cx="5817600" cy="51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Ease of Use 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91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edium"/>
              <a:buChar char="●"/>
            </a:pPr>
            <a:r>
              <a:rPr lang="en-US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Minimal amount of staff time needed</a:t>
            </a:r>
            <a:endParaRPr sz="18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191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edium"/>
              <a:buChar char="●"/>
            </a:pPr>
            <a:r>
              <a:rPr lang="en-US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Technology allows for easy updates</a:t>
            </a:r>
            <a:endParaRPr sz="18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Flexibility Important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91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edium"/>
              <a:buChar char="●"/>
            </a:pPr>
            <a:r>
              <a:rPr lang="en-US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Aligning our timeline to best fit your timing</a:t>
            </a:r>
            <a:endParaRPr sz="18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Results Are Crucial 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91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edium"/>
              <a:buChar char="●"/>
            </a:pPr>
            <a:r>
              <a:rPr lang="en-US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Above and beyond asset marketing</a:t>
            </a:r>
            <a:endParaRPr sz="18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Transparency Critical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91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edium"/>
              <a:buChar char="●"/>
            </a:pPr>
            <a:r>
              <a:rPr lang="en-US" sz="18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The auction process must be honest and fair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5164714" y="1857967"/>
            <a:ext cx="640800" cy="640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2520000" dist="19050">
              <a:srgbClr val="000000">
                <a:alpha val="16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15" name="Google Shape;115;p17"/>
          <p:cNvSpPr/>
          <p:nvPr/>
        </p:nvSpPr>
        <p:spPr>
          <a:xfrm>
            <a:off x="5164727" y="3256500"/>
            <a:ext cx="640800" cy="640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2520000" dist="19050">
              <a:srgbClr val="000000">
                <a:alpha val="16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16" name="Google Shape;116;p17"/>
          <p:cNvSpPr/>
          <p:nvPr/>
        </p:nvSpPr>
        <p:spPr>
          <a:xfrm>
            <a:off x="5164727" y="4500554"/>
            <a:ext cx="640800" cy="6408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2520000" dist="19050">
              <a:srgbClr val="000000">
                <a:alpha val="16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17" name="Google Shape;117;p17"/>
          <p:cNvSpPr/>
          <p:nvPr/>
        </p:nvSpPr>
        <p:spPr>
          <a:xfrm>
            <a:off x="5164727" y="5879117"/>
            <a:ext cx="640800" cy="640800"/>
          </a:xfrm>
          <a:prstGeom prst="ellipse">
            <a:avLst/>
          </a:prstGeom>
          <a:solidFill>
            <a:srgbClr val="4F2682"/>
          </a:solidFill>
          <a:ln>
            <a:noFill/>
          </a:ln>
          <a:effectLst>
            <a:outerShdw blurRad="57150" rotWithShape="0" algn="bl" dir="2520000" dist="19050">
              <a:srgbClr val="000000">
                <a:alpha val="16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4F2682"/>
              </a:solidFill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417" y="1951683"/>
            <a:ext cx="453367" cy="453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388" y="3350213"/>
            <a:ext cx="453367" cy="453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388" y="4594271"/>
            <a:ext cx="453367" cy="453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8458" y="5932042"/>
            <a:ext cx="453367" cy="453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600" y="3081400"/>
            <a:ext cx="4494003" cy="3438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633" y="838934"/>
            <a:ext cx="729267" cy="72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44339" y="540433"/>
            <a:ext cx="313679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-13833" y="3707567"/>
            <a:ext cx="12192000" cy="3150300"/>
          </a:xfrm>
          <a:prstGeom prst="roundRect">
            <a:avLst>
              <a:gd fmla="val 0" name="adj"/>
            </a:avLst>
          </a:prstGeom>
          <a:solidFill>
            <a:srgbClr val="D3D2D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30" name="Google Shape;130;p18"/>
          <p:cNvSpPr/>
          <p:nvPr/>
        </p:nvSpPr>
        <p:spPr>
          <a:xfrm>
            <a:off x="645600" y="2114400"/>
            <a:ext cx="5085300" cy="1887600"/>
          </a:xfrm>
          <a:prstGeom prst="roundRect">
            <a:avLst>
              <a:gd fmla="val 6294" name="adj"/>
            </a:avLst>
          </a:prstGeom>
          <a:solidFill>
            <a:srgbClr val="E9E9E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31" name="Google Shape;131;p18"/>
          <p:cNvSpPr/>
          <p:nvPr/>
        </p:nvSpPr>
        <p:spPr>
          <a:xfrm>
            <a:off x="6582825" y="2336924"/>
            <a:ext cx="5085300" cy="2084100"/>
          </a:xfrm>
          <a:prstGeom prst="roundRect">
            <a:avLst>
              <a:gd fmla="val 6294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2640000" dist="38100">
              <a:srgbClr val="000000">
                <a:alpha val="32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32" name="Google Shape;132;p18"/>
          <p:cNvSpPr txBox="1"/>
          <p:nvPr/>
        </p:nvSpPr>
        <p:spPr>
          <a:xfrm>
            <a:off x="1460550" y="610900"/>
            <a:ext cx="38148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Ease of Use</a:t>
            </a:r>
            <a:endParaRPr b="1" sz="3100">
              <a:solidFill>
                <a:srgbClr val="4F268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6621525" y="2442500"/>
            <a:ext cx="5007900" cy="15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Your time is valuable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You can stay focused on what you do best.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689775" y="2025575"/>
            <a:ext cx="5085300" cy="21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Let experts handle photos/videos and listings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Let experts handle titles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Let experts market nationwide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6797767" y="2173467"/>
            <a:ext cx="1638900" cy="635100"/>
          </a:xfrm>
          <a:prstGeom prst="roundRect">
            <a:avLst>
              <a:gd fmla="val 16667" name="adj"/>
            </a:avLst>
          </a:prstGeom>
          <a:solidFill>
            <a:srgbClr val="4F268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36" name="Google Shape;136;p18"/>
          <p:cNvSpPr txBox="1"/>
          <p:nvPr/>
        </p:nvSpPr>
        <p:spPr>
          <a:xfrm>
            <a:off x="6901267" y="2226467"/>
            <a:ext cx="18027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Why?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4084" y="4076267"/>
            <a:ext cx="3923436" cy="303643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/>
          <p:nvPr/>
        </p:nvSpPr>
        <p:spPr>
          <a:xfrm>
            <a:off x="645600" y="1790706"/>
            <a:ext cx="5085300" cy="323700"/>
          </a:xfrm>
          <a:prstGeom prst="round2SameRect">
            <a:avLst>
              <a:gd fmla="val 32417" name="adj1"/>
              <a:gd fmla="val 0" name="adj2"/>
            </a:avLst>
          </a:prstGeom>
          <a:solidFill>
            <a:srgbClr val="4F268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39" name="Google Shape;13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3" y="838934"/>
            <a:ext cx="729267" cy="72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4339" y="540433"/>
            <a:ext cx="313679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/>
          <p:nvPr/>
        </p:nvSpPr>
        <p:spPr>
          <a:xfrm>
            <a:off x="0" y="3568867"/>
            <a:ext cx="12192000" cy="3289200"/>
          </a:xfrm>
          <a:prstGeom prst="roundRect">
            <a:avLst>
              <a:gd fmla="val 0" name="adj"/>
            </a:avLst>
          </a:prstGeom>
          <a:solidFill>
            <a:srgbClr val="4F268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46" name="Google Shape;146;p19"/>
          <p:cNvSpPr/>
          <p:nvPr/>
        </p:nvSpPr>
        <p:spPr>
          <a:xfrm>
            <a:off x="4746475" y="1608875"/>
            <a:ext cx="7176000" cy="3289200"/>
          </a:xfrm>
          <a:prstGeom prst="roundRect">
            <a:avLst>
              <a:gd fmla="val 6294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2640000" dist="38100">
              <a:srgbClr val="000000">
                <a:alpha val="32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47" name="Google Shape;147;p19"/>
          <p:cNvSpPr txBox="1"/>
          <p:nvPr/>
        </p:nvSpPr>
        <p:spPr>
          <a:xfrm>
            <a:off x="1064400" y="580567"/>
            <a:ext cx="6072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You Deserve Best Results</a:t>
            </a:r>
            <a:endParaRPr b="1" sz="3100">
              <a:solidFill>
                <a:srgbClr val="4F268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5034325" y="1568200"/>
            <a:ext cx="6600300" cy="31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Your auction team will call local bidders on behalf of your assets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Purple Wave will have a good buyer base for what you’re selling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Marketing is important - social media and with and asset promotion team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Your auction company should have understandable fees - nothing should be hidden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89525" y="3197564"/>
            <a:ext cx="5735997" cy="35766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/>
          <p:nvPr/>
        </p:nvSpPr>
        <p:spPr>
          <a:xfrm>
            <a:off x="4746467" y="1286192"/>
            <a:ext cx="7176000" cy="282000"/>
          </a:xfrm>
          <a:prstGeom prst="round2SameRect">
            <a:avLst>
              <a:gd fmla="val 32417" name="adj1"/>
              <a:gd fmla="val 0" name="adj2"/>
            </a:avLst>
          </a:prstGeom>
          <a:solidFill>
            <a:srgbClr val="D3D2D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3" y="838934"/>
            <a:ext cx="729267" cy="72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4339" y="540433"/>
            <a:ext cx="313679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/>
          <p:nvPr/>
        </p:nvSpPr>
        <p:spPr>
          <a:xfrm>
            <a:off x="2270288" y="3920150"/>
            <a:ext cx="7847400" cy="3074100"/>
          </a:xfrm>
          <a:prstGeom prst="roundRect">
            <a:avLst>
              <a:gd fmla="val 16667" name="adj"/>
            </a:avLst>
          </a:prstGeom>
          <a:solidFill>
            <a:srgbClr val="4F268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58" name="Google Shape;158;p20"/>
          <p:cNvSpPr txBox="1"/>
          <p:nvPr/>
        </p:nvSpPr>
        <p:spPr>
          <a:xfrm>
            <a:off x="3157975" y="610917"/>
            <a:ext cx="6072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Cooperative</a:t>
            </a:r>
            <a:endParaRPr b="1" sz="310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4F2682"/>
                </a:solidFill>
                <a:latin typeface="Roboto"/>
                <a:ea typeface="Roboto"/>
                <a:cs typeface="Roboto"/>
                <a:sym typeface="Roboto"/>
              </a:rPr>
              <a:t>Contracts</a:t>
            </a:r>
            <a:endParaRPr b="1" sz="3100">
              <a:solidFill>
                <a:srgbClr val="4F268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3244400" y="4210700"/>
            <a:ext cx="5815800" cy="24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Contract # R240604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Only Full Service Auction Company Awarded.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 fee to you - flat 10% Buyers Premium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Purple Wave supports the Fleet community</a:t>
            </a:r>
            <a:endParaRPr b="1"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22203" l="0" r="0" t="0"/>
          <a:stretch/>
        </p:blipFill>
        <p:spPr>
          <a:xfrm>
            <a:off x="4021175" y="1796225"/>
            <a:ext cx="4345625" cy="21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3" y="838934"/>
            <a:ext cx="729267" cy="72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4339" y="540433"/>
            <a:ext cx="313679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/>
          <p:nvPr/>
        </p:nvSpPr>
        <p:spPr>
          <a:xfrm>
            <a:off x="2835075" y="2054700"/>
            <a:ext cx="8992800" cy="4803300"/>
          </a:xfrm>
          <a:prstGeom prst="roundRect">
            <a:avLst>
              <a:gd fmla="val 6294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2640000" dist="38100">
              <a:srgbClr val="000000">
                <a:alpha val="32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68" name="Google Shape;168;p21"/>
          <p:cNvSpPr txBox="1"/>
          <p:nvPr/>
        </p:nvSpPr>
        <p:spPr>
          <a:xfrm>
            <a:off x="1110200" y="70150"/>
            <a:ext cx="70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 Quick Word about Sustainability in Auction Services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3026275" y="2119775"/>
            <a:ext cx="8514900" cy="47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We always strive to offer service at your location, if possible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Cuts down on time (fluid leakage)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Cuts down on fuel and emissions in transfer process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Due to insurance or space restrictions, often time this isn’t possible, so we make it easy for you either way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Our transportation services are out quickly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We sell from our local Copart yard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1" marL="1219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○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We help buyers with transportation, if possible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31800" lvl="0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 Medium"/>
              <a:buChar char="●"/>
            </a:pPr>
            <a:r>
              <a:rPr lang="en-US" sz="20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We ourselves are here - local touch with nationwide reach</a:t>
            </a:r>
            <a:endParaRPr sz="2000"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70" name="Google Shape;17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3" y="838934"/>
            <a:ext cx="729267" cy="72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4339" y="540433"/>
            <a:ext cx="3136795" cy="11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/>
          <p:nvPr/>
        </p:nvSpPr>
        <p:spPr>
          <a:xfrm>
            <a:off x="1606200" y="2332950"/>
            <a:ext cx="8979600" cy="45249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77" name="Google Shape;177;p22"/>
          <p:cNvSpPr txBox="1"/>
          <p:nvPr/>
        </p:nvSpPr>
        <p:spPr>
          <a:xfrm>
            <a:off x="1239800" y="477700"/>
            <a:ext cx="9712500" cy="1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b="1" sz="4700">
              <a:solidFill>
                <a:srgbClr val="4F268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2830243" y="3397800"/>
            <a:ext cx="6531600" cy="12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John Littler, Govt Strategic Account Manager</a:t>
            </a:r>
            <a:endParaRPr sz="240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john.littler@purplewave.com</a:t>
            </a:r>
            <a:endParaRPr sz="2400" u="sng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360.564.9655</a:t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22"/>
          <p:cNvSpPr/>
          <p:nvPr/>
        </p:nvSpPr>
        <p:spPr>
          <a:xfrm>
            <a:off x="3838500" y="2687375"/>
            <a:ext cx="5009400" cy="554700"/>
          </a:xfrm>
          <a:prstGeom prst="roundRect">
            <a:avLst>
              <a:gd fmla="val 16667" name="adj"/>
            </a:avLst>
          </a:prstGeom>
          <a:solidFill>
            <a:srgbClr val="4F268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80" name="Google Shape;180;p22"/>
          <p:cNvSpPr txBox="1"/>
          <p:nvPr/>
        </p:nvSpPr>
        <p:spPr>
          <a:xfrm>
            <a:off x="3765451" y="2687364"/>
            <a:ext cx="51555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Local Hustle with National Muscle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1606200" y="4836625"/>
            <a:ext cx="4713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David VanHill</a:t>
            </a:r>
            <a:r>
              <a:rPr lang="en-US" sz="21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, TSM</a:t>
            </a:r>
            <a:endParaRPr sz="210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u="sng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David.VanHill@purplewave.com</a:t>
            </a:r>
            <a:endParaRPr sz="2100" u="sng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916-336-7794</a:t>
            </a:r>
            <a:endParaRPr sz="2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6059700" y="4836625"/>
            <a:ext cx="452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Alexis Maurtua,</a:t>
            </a:r>
            <a:r>
              <a:rPr lang="en-US" sz="20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 TSM</a:t>
            </a:r>
            <a:endParaRPr sz="200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Alexis.Maurtua@purplewave.com</a:t>
            </a:r>
            <a:endParaRPr sz="2000" u="sng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916-469-8752</a:t>
            </a:r>
            <a:endParaRPr sz="2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79B919A0B8478C29D3DE00C6ECE6" ma:contentTypeVersion="18" ma:contentTypeDescription="Create a new document." ma:contentTypeScope="" ma:versionID="dbdefc8277bdce9bab8893e7ef46e999">
  <xsd:schema xmlns:xsd="http://www.w3.org/2001/XMLSchema" xmlns:xs="http://www.w3.org/2001/XMLSchema" xmlns:p="http://schemas.microsoft.com/office/2006/metadata/properties" xmlns:ns1="http://schemas.microsoft.com/sharepoint/v3" xmlns:ns2="b62e368a-74b9-48f5-825e-eb8b9af9426b" xmlns:ns3="53df2eb8-4b13-4555-8a42-28891f1d9699" targetNamespace="http://schemas.microsoft.com/office/2006/metadata/properties" ma:root="true" ma:fieldsID="2adf8b5c5b3b01928167da2ef2bb4048" ns1:_="" ns2:_="" ns3:_="">
    <xsd:import namespace="http://schemas.microsoft.com/sharepoint/v3"/>
    <xsd:import namespace="b62e368a-74b9-48f5-825e-eb8b9af9426b"/>
    <xsd:import namespace="53df2eb8-4b13-4555-8a42-28891f1d969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2e368a-74b9-48f5-825e-eb8b9af9426b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description="A people column to identify the person or group responsible for the document." ma:format="Dropdown" ma:list="UserInfo" ma:SharePointGroup="0" ma:internalName="Owne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629049e-5c2b-40d3-852d-dd3005aeae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Year" ma:index="25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df2eb8-4b13-4555-8a42-28891f1d969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f9fc7c3-09e3-4e86-9f33-644d5e3f234d}" ma:internalName="TaxCatchAll" ma:showField="CatchAllData" ma:web="53df2eb8-4b13-4555-8a42-28891f1d96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b62e368a-74b9-48f5-825e-eb8b9af9426b">
      <Terms xmlns="http://schemas.microsoft.com/office/infopath/2007/PartnerControls"/>
    </lcf76f155ced4ddcb4097134ff3c332f>
    <TaxCatchAll xmlns="53df2eb8-4b13-4555-8a42-28891f1d9699" xsi:nil="true"/>
    <_ip_UnifiedCompliancePolicyProperties xmlns="http://schemas.microsoft.com/sharepoint/v3" xsi:nil="true"/>
    <Year xmlns="b62e368a-74b9-48f5-825e-eb8b9af9426b" xsi:nil="true"/>
    <Owner xmlns="b62e368a-74b9-48f5-825e-eb8b9af9426b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E4A1262D-11D6-4805-800B-9FA35C904845}"/>
</file>

<file path=customXml/itemProps2.xml><?xml version="1.0" encoding="utf-8"?>
<ds:datastoreItem xmlns:ds="http://schemas.openxmlformats.org/officeDocument/2006/customXml" ds:itemID="{BA965F5B-30CD-442E-89B2-7A0466B39F74}"/>
</file>

<file path=customXml/itemProps3.xml><?xml version="1.0" encoding="utf-8"?>
<ds:datastoreItem xmlns:ds="http://schemas.openxmlformats.org/officeDocument/2006/customXml" ds:itemID="{A60E106C-40DE-4789-8459-74BC321AB9AF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0x0101003DFA79B919A0B8478C29D3DE00C6ECE6</vt:lpwstr>
  </property>
</Properties>
</file>