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61" r:id="rId5"/>
    <p:sldId id="264" r:id="rId6"/>
    <p:sldId id="277" r:id="rId7"/>
    <p:sldId id="272" r:id="rId8"/>
    <p:sldId id="299" r:id="rId9"/>
    <p:sldId id="301" r:id="rId10"/>
    <p:sldId id="281" r:id="rId11"/>
    <p:sldId id="263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B2"/>
    <a:srgbClr val="82AC69"/>
    <a:srgbClr val="1A4E7F"/>
    <a:srgbClr val="21A0DB"/>
    <a:srgbClr val="1251BB"/>
    <a:srgbClr val="00774B"/>
    <a:srgbClr val="0076BB"/>
    <a:srgbClr val="005796"/>
    <a:srgbClr val="005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8" autoAdjust="0"/>
    <p:restoredTop sz="71792" autoAdjust="0"/>
  </p:normalViewPr>
  <p:slideViewPr>
    <p:cSldViewPr snapToGrid="0" snapToObjects="1">
      <p:cViewPr varScale="1">
        <p:scale>
          <a:sx n="60" d="100"/>
          <a:sy n="60" d="100"/>
        </p:scale>
        <p:origin x="1584" y="2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toria Pena" userId="9e5c5183-30a7-4f6d-ac6d-8134b37a355f" providerId="ADAL" clId="{318E3C09-5C56-49E4-9ACB-73F6A1FBF5DE}"/>
    <pc:docChg chg="undo custSel addSld delSld modSld">
      <pc:chgData name="Victoria Pena" userId="9e5c5183-30a7-4f6d-ac6d-8134b37a355f" providerId="ADAL" clId="{318E3C09-5C56-49E4-9ACB-73F6A1FBF5DE}" dt="2026-03-16T17:47:01.449" v="2578" actId="6549"/>
      <pc:docMkLst>
        <pc:docMk/>
      </pc:docMkLst>
      <pc:sldChg chg="modSp mod modNotesTx">
        <pc:chgData name="Victoria Pena" userId="9e5c5183-30a7-4f6d-ac6d-8134b37a355f" providerId="ADAL" clId="{318E3C09-5C56-49E4-9ACB-73F6A1FBF5DE}" dt="2026-03-16T17:46:29.383" v="2576" actId="6549"/>
        <pc:sldMkLst>
          <pc:docMk/>
          <pc:sldMk cId="2673934752" sldId="261"/>
        </pc:sldMkLst>
        <pc:spChg chg="mod">
          <ac:chgData name="Victoria Pena" userId="9e5c5183-30a7-4f6d-ac6d-8134b37a355f" providerId="ADAL" clId="{318E3C09-5C56-49E4-9ACB-73F6A1FBF5DE}" dt="2026-03-13T20:05:33.555" v="555" actId="1076"/>
          <ac:spMkLst>
            <pc:docMk/>
            <pc:sldMk cId="2673934752" sldId="261"/>
            <ac:spMk id="2" creationId="{49CEF064-A333-7046-8E06-E679A17FD65F}"/>
          </ac:spMkLst>
        </pc:spChg>
        <pc:spChg chg="mod">
          <ac:chgData name="Victoria Pena" userId="9e5c5183-30a7-4f6d-ac6d-8134b37a355f" providerId="ADAL" clId="{318E3C09-5C56-49E4-9ACB-73F6A1FBF5DE}" dt="2026-02-25T00:17:08.277" v="110" actId="20577"/>
          <ac:spMkLst>
            <pc:docMk/>
            <pc:sldMk cId="2673934752" sldId="261"/>
            <ac:spMk id="6" creationId="{2A341CFA-C1E3-21E4-6C50-E4710126BF0E}"/>
          </ac:spMkLst>
        </pc:spChg>
      </pc:sldChg>
      <pc:sldChg chg="modNotesTx">
        <pc:chgData name="Victoria Pena" userId="9e5c5183-30a7-4f6d-ac6d-8134b37a355f" providerId="ADAL" clId="{318E3C09-5C56-49E4-9ACB-73F6A1FBF5DE}" dt="2026-03-16T17:47:01.449" v="2578" actId="6549"/>
        <pc:sldMkLst>
          <pc:docMk/>
          <pc:sldMk cId="1803853827" sldId="263"/>
        </pc:sldMkLst>
      </pc:sldChg>
      <pc:sldChg chg="modSp mod modNotesTx">
        <pc:chgData name="Victoria Pena" userId="9e5c5183-30a7-4f6d-ac6d-8134b37a355f" providerId="ADAL" clId="{318E3C09-5C56-49E4-9ACB-73F6A1FBF5DE}" dt="2026-03-13T20:04:59.143" v="554" actId="27636"/>
        <pc:sldMkLst>
          <pc:docMk/>
          <pc:sldMk cId="1661509116" sldId="264"/>
        </pc:sldMkLst>
        <pc:spChg chg="mod">
          <ac:chgData name="Victoria Pena" userId="9e5c5183-30a7-4f6d-ac6d-8134b37a355f" providerId="ADAL" clId="{318E3C09-5C56-49E4-9ACB-73F6A1FBF5DE}" dt="2026-03-13T20:04:59.143" v="554" actId="27636"/>
          <ac:spMkLst>
            <pc:docMk/>
            <pc:sldMk cId="1661509116" sldId="264"/>
            <ac:spMk id="6" creationId="{98803D95-8FC6-2E71-CFCD-7D43C322B0FA}"/>
          </ac:spMkLst>
        </pc:spChg>
        <pc:picChg chg="mod">
          <ac:chgData name="Victoria Pena" userId="9e5c5183-30a7-4f6d-ac6d-8134b37a355f" providerId="ADAL" clId="{318E3C09-5C56-49E4-9ACB-73F6A1FBF5DE}" dt="2026-03-13T20:04:11.038" v="546" actId="1076"/>
          <ac:picMkLst>
            <pc:docMk/>
            <pc:sldMk cId="1661509116" sldId="264"/>
            <ac:picMk id="8" creationId="{39B7EF1C-E998-6059-FA50-FAF9E4340E83}"/>
          </ac:picMkLst>
        </pc:picChg>
      </pc:sldChg>
      <pc:sldChg chg="addSp delSp modSp mod modNotesTx">
        <pc:chgData name="Victoria Pena" userId="9e5c5183-30a7-4f6d-ac6d-8134b37a355f" providerId="ADAL" clId="{318E3C09-5C56-49E4-9ACB-73F6A1FBF5DE}" dt="2026-03-13T20:21:41.395" v="857"/>
        <pc:sldMkLst>
          <pc:docMk/>
          <pc:sldMk cId="1533247498" sldId="272"/>
        </pc:sldMkLst>
        <pc:spChg chg="mod">
          <ac:chgData name="Victoria Pena" userId="9e5c5183-30a7-4f6d-ac6d-8134b37a355f" providerId="ADAL" clId="{318E3C09-5C56-49E4-9ACB-73F6A1FBF5DE}" dt="2026-03-13T20:21:41.395" v="857"/>
          <ac:spMkLst>
            <pc:docMk/>
            <pc:sldMk cId="1533247498" sldId="272"/>
            <ac:spMk id="3" creationId="{23F65F7A-FB7E-4723-3ABB-3F5CE754BE6D}"/>
          </ac:spMkLst>
        </pc:spChg>
        <pc:spChg chg="add mod">
          <ac:chgData name="Victoria Pena" userId="9e5c5183-30a7-4f6d-ac6d-8134b37a355f" providerId="ADAL" clId="{318E3C09-5C56-49E4-9ACB-73F6A1FBF5DE}" dt="2026-03-13T20:18:56.749" v="843" actId="14100"/>
          <ac:spMkLst>
            <pc:docMk/>
            <pc:sldMk cId="1533247498" sldId="272"/>
            <ac:spMk id="6" creationId="{909D4CEE-6F06-04F0-0209-CE7D7B718C05}"/>
          </ac:spMkLst>
        </pc:spChg>
        <pc:spChg chg="add mod">
          <ac:chgData name="Victoria Pena" userId="9e5c5183-30a7-4f6d-ac6d-8134b37a355f" providerId="ADAL" clId="{318E3C09-5C56-49E4-9ACB-73F6A1FBF5DE}" dt="2026-03-13T20:18:27.766" v="841" actId="20577"/>
          <ac:spMkLst>
            <pc:docMk/>
            <pc:sldMk cId="1533247498" sldId="272"/>
            <ac:spMk id="7" creationId="{B339F4B3-20B4-C95C-8818-490FBDDE6165}"/>
          </ac:spMkLst>
        </pc:spChg>
        <pc:spChg chg="add mod">
          <ac:chgData name="Victoria Pena" userId="9e5c5183-30a7-4f6d-ac6d-8134b37a355f" providerId="ADAL" clId="{318E3C09-5C56-49E4-9ACB-73F6A1FBF5DE}" dt="2026-03-13T20:19:25.507" v="850" actId="1076"/>
          <ac:spMkLst>
            <pc:docMk/>
            <pc:sldMk cId="1533247498" sldId="272"/>
            <ac:spMk id="9" creationId="{445A1778-BA0F-CB8E-ACD5-69984D9236E4}"/>
          </ac:spMkLst>
        </pc:spChg>
        <pc:spChg chg="mod">
          <ac:chgData name="Victoria Pena" userId="9e5c5183-30a7-4f6d-ac6d-8134b37a355f" providerId="ADAL" clId="{318E3C09-5C56-49E4-9ACB-73F6A1FBF5DE}" dt="2026-03-13T19:57:49.675" v="341" actId="12"/>
          <ac:spMkLst>
            <pc:docMk/>
            <pc:sldMk cId="1533247498" sldId="272"/>
            <ac:spMk id="12" creationId="{6C720455-46E3-D305-56C5-8040A199AA71}"/>
          </ac:spMkLst>
        </pc:spChg>
        <pc:picChg chg="add mod">
          <ac:chgData name="Victoria Pena" userId="9e5c5183-30a7-4f6d-ac6d-8134b37a355f" providerId="ADAL" clId="{318E3C09-5C56-49E4-9ACB-73F6A1FBF5DE}" dt="2026-03-13T20:10:46.246" v="570" actId="1076"/>
          <ac:picMkLst>
            <pc:docMk/>
            <pc:sldMk cId="1533247498" sldId="272"/>
            <ac:picMk id="5" creationId="{EDF6E064-AE21-1380-9FCE-2FDD8A403603}"/>
          </ac:picMkLst>
        </pc:picChg>
        <pc:picChg chg="mod">
          <ac:chgData name="Victoria Pena" userId="9e5c5183-30a7-4f6d-ac6d-8134b37a355f" providerId="ADAL" clId="{318E3C09-5C56-49E4-9ACB-73F6A1FBF5DE}" dt="2026-03-13T19:55:48.679" v="324" actId="1440"/>
          <ac:picMkLst>
            <pc:docMk/>
            <pc:sldMk cId="1533247498" sldId="272"/>
            <ac:picMk id="11" creationId="{230A6FC5-7CF8-0EAD-002D-F8C9D3F19969}"/>
          </ac:picMkLst>
        </pc:picChg>
      </pc:sldChg>
      <pc:sldChg chg="addSp delSp modSp mod modNotesTx">
        <pc:chgData name="Victoria Pena" userId="9e5c5183-30a7-4f6d-ac6d-8134b37a355f" providerId="ADAL" clId="{318E3C09-5C56-49E4-9ACB-73F6A1FBF5DE}" dt="2026-03-16T17:46:22.840" v="2575" actId="6549"/>
        <pc:sldMkLst>
          <pc:docMk/>
          <pc:sldMk cId="3287107087" sldId="277"/>
        </pc:sldMkLst>
        <pc:spChg chg="mod">
          <ac:chgData name="Victoria Pena" userId="9e5c5183-30a7-4f6d-ac6d-8134b37a355f" providerId="ADAL" clId="{318E3C09-5C56-49E4-9ACB-73F6A1FBF5DE}" dt="2026-03-13T20:21:33.290" v="856" actId="255"/>
          <ac:spMkLst>
            <pc:docMk/>
            <pc:sldMk cId="3287107087" sldId="277"/>
            <ac:spMk id="3" creationId="{A9FE5771-B14D-0F72-777E-39819FDEBF4A}"/>
          </ac:spMkLst>
        </pc:spChg>
        <pc:spChg chg="mod">
          <ac:chgData name="Victoria Pena" userId="9e5c5183-30a7-4f6d-ac6d-8134b37a355f" providerId="ADAL" clId="{318E3C09-5C56-49E4-9ACB-73F6A1FBF5DE}" dt="2026-03-13T19:44:13.092" v="235" actId="1076"/>
          <ac:spMkLst>
            <pc:docMk/>
            <pc:sldMk cId="3287107087" sldId="277"/>
            <ac:spMk id="4" creationId="{9AE331DE-A4DA-C9FC-27A7-B9DAFCA76846}"/>
          </ac:spMkLst>
        </pc:spChg>
        <pc:spChg chg="mod">
          <ac:chgData name="Victoria Pena" userId="9e5c5183-30a7-4f6d-ac6d-8134b37a355f" providerId="ADAL" clId="{318E3C09-5C56-49E4-9ACB-73F6A1FBF5DE}" dt="2026-03-13T19:44:23.910" v="237" actId="1076"/>
          <ac:spMkLst>
            <pc:docMk/>
            <pc:sldMk cId="3287107087" sldId="277"/>
            <ac:spMk id="7" creationId="{29F48CD2-3297-6206-58FC-B0E56E349871}"/>
          </ac:spMkLst>
        </pc:spChg>
        <pc:spChg chg="add mod">
          <ac:chgData name="Victoria Pena" userId="9e5c5183-30a7-4f6d-ac6d-8134b37a355f" providerId="ADAL" clId="{318E3C09-5C56-49E4-9ACB-73F6A1FBF5DE}" dt="2026-03-13T20:07:08.029" v="566" actId="1076"/>
          <ac:spMkLst>
            <pc:docMk/>
            <pc:sldMk cId="3287107087" sldId="277"/>
            <ac:spMk id="10" creationId="{9772A3D5-FEA5-94D9-2BB2-496D290F6A50}"/>
          </ac:spMkLst>
        </pc:spChg>
        <pc:picChg chg="mod">
          <ac:chgData name="Victoria Pena" userId="9e5c5183-30a7-4f6d-ac6d-8134b37a355f" providerId="ADAL" clId="{318E3C09-5C56-49E4-9ACB-73F6A1FBF5DE}" dt="2026-03-13T20:06:41.158" v="561" actId="14100"/>
          <ac:picMkLst>
            <pc:docMk/>
            <pc:sldMk cId="3287107087" sldId="277"/>
            <ac:picMk id="8" creationId="{55F78A1A-CD3C-FAFA-667D-FECB957CD33C}"/>
          </ac:picMkLst>
        </pc:picChg>
        <pc:picChg chg="add mod">
          <ac:chgData name="Victoria Pena" userId="9e5c5183-30a7-4f6d-ac6d-8134b37a355f" providerId="ADAL" clId="{318E3C09-5C56-49E4-9ACB-73F6A1FBF5DE}" dt="2026-03-13T20:10:14.832" v="569" actId="1076"/>
          <ac:picMkLst>
            <pc:docMk/>
            <pc:sldMk cId="3287107087" sldId="277"/>
            <ac:picMk id="12" creationId="{06EE9626-7CB2-01CB-9AB9-67070E97C48C}"/>
          </ac:picMkLst>
        </pc:picChg>
      </pc:sldChg>
      <pc:sldChg chg="addSp delSp modSp add mod modNotesTx">
        <pc:chgData name="Victoria Pena" userId="9e5c5183-30a7-4f6d-ac6d-8134b37a355f" providerId="ADAL" clId="{318E3C09-5C56-49E4-9ACB-73F6A1FBF5DE}" dt="2026-03-16T17:46:41.768" v="2577" actId="6549"/>
        <pc:sldMkLst>
          <pc:docMk/>
          <pc:sldMk cId="584816758" sldId="281"/>
        </pc:sldMkLst>
        <pc:spChg chg="mod">
          <ac:chgData name="Victoria Pena" userId="9e5c5183-30a7-4f6d-ac6d-8134b37a355f" providerId="ADAL" clId="{318E3C09-5C56-49E4-9ACB-73F6A1FBF5DE}" dt="2026-03-13T20:22:33.656" v="926" actId="20577"/>
          <ac:spMkLst>
            <pc:docMk/>
            <pc:sldMk cId="584816758" sldId="281"/>
            <ac:spMk id="3" creationId="{6325624A-6BA4-1BB9-B380-CAE214680596}"/>
          </ac:spMkLst>
        </pc:spChg>
        <pc:spChg chg="add mod">
          <ac:chgData name="Victoria Pena" userId="9e5c5183-30a7-4f6d-ac6d-8134b37a355f" providerId="ADAL" clId="{318E3C09-5C56-49E4-9ACB-73F6A1FBF5DE}" dt="2026-03-13T22:00:30.260" v="2574" actId="20577"/>
          <ac:spMkLst>
            <pc:docMk/>
            <pc:sldMk cId="584816758" sldId="281"/>
            <ac:spMk id="4" creationId="{8BC87A24-F5DF-84CC-32CA-005B74A01FAF}"/>
          </ac:spMkLst>
        </pc:spChg>
        <pc:spChg chg="add mod">
          <ac:chgData name="Victoria Pena" userId="9e5c5183-30a7-4f6d-ac6d-8134b37a355f" providerId="ADAL" clId="{318E3C09-5C56-49E4-9ACB-73F6A1FBF5DE}" dt="2026-03-13T21:39:36.955" v="2256" actId="1076"/>
          <ac:spMkLst>
            <pc:docMk/>
            <pc:sldMk cId="584816758" sldId="281"/>
            <ac:spMk id="9" creationId="{DCB5967A-865A-C7AB-2049-B8E00D19608B}"/>
          </ac:spMkLst>
        </pc:spChg>
        <pc:picChg chg="add mod ord">
          <ac:chgData name="Victoria Pena" userId="9e5c5183-30a7-4f6d-ac6d-8134b37a355f" providerId="ADAL" clId="{318E3C09-5C56-49E4-9ACB-73F6A1FBF5DE}" dt="2026-03-13T21:43:04.698" v="2491" actId="1076"/>
          <ac:picMkLst>
            <pc:docMk/>
            <pc:sldMk cId="584816758" sldId="281"/>
            <ac:picMk id="11" creationId="{C10461E5-FC75-514F-252F-FB69CAB11A6B}"/>
          </ac:picMkLst>
        </pc:picChg>
      </pc:sldChg>
      <pc:sldChg chg="add">
        <pc:chgData name="Victoria Pena" userId="9e5c5183-30a7-4f6d-ac6d-8134b37a355f" providerId="ADAL" clId="{318E3C09-5C56-49E4-9ACB-73F6A1FBF5DE}" dt="2026-02-25T00:21:31.591" v="150"/>
        <pc:sldMkLst>
          <pc:docMk/>
          <pc:sldMk cId="3266217348" sldId="299"/>
        </pc:sldMkLst>
      </pc:sldChg>
      <pc:sldChg chg="add">
        <pc:chgData name="Victoria Pena" userId="9e5c5183-30a7-4f6d-ac6d-8134b37a355f" providerId="ADAL" clId="{318E3C09-5C56-49E4-9ACB-73F6A1FBF5DE}" dt="2026-02-25T00:21:46.100" v="151"/>
        <pc:sldMkLst>
          <pc:docMk/>
          <pc:sldMk cId="3291335322" sldId="30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21B42-B621-7348-A029-ECB2A18D3A00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DDBC9-21C3-2145-A3F5-7A30EF814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7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9533F-E837-1F4F-9E36-ED1935A62EB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6DB4C-9CAA-9E48-AA6F-279D28035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6487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6DB4C-9CAA-9E48-AA6F-279D28035EEF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29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6DB4C-9CAA-9E48-AA6F-279D28035EE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874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251960"/>
            <a:ext cx="5486400" cy="4606290"/>
          </a:xfrm>
        </p:spPr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6DB4C-9CAA-9E48-AA6F-279D28035EE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778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+mj-lt"/>
                <a:ea typeface="Times New Roman" panose="02020603050405020304" pitchFamily="18" charset="0"/>
              </a:rPr>
              <a:t>-</a:t>
            </a:r>
            <a:r>
              <a:rPr lang="en-US" sz="1600" b="1" dirty="0">
                <a:effectLst/>
                <a:latin typeface="+mj-lt"/>
                <a:ea typeface="Times New Roman" panose="02020603050405020304" pitchFamily="18" charset="0"/>
              </a:rPr>
              <a:t>Facility provides a cleaner alternative to ag burning in our County, as well as local hydrogen production for transportation fuel, including the Sierra Northern Railway locomotive switchers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- Biomass to Hydrogen Conversion Facility: using agricultural and forest biomass</a:t>
            </a:r>
          </a:p>
          <a:p>
            <a:endParaRPr lang="en-US" sz="800" b="1" dirty="0"/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600" dirty="0"/>
              <a:t>They are in the early stages of the County permitting process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Because this is a new type of facility in the County. </a:t>
            </a:r>
            <a:r>
              <a:rPr lang="en-US" sz="1600" b="1" dirty="0" err="1"/>
              <a:t>EcoMotive</a:t>
            </a:r>
            <a:r>
              <a:rPr lang="en-US" sz="1600" b="1" dirty="0"/>
              <a:t> is facing challenges with the County as it goes through the land entitlement or zoning process </a:t>
            </a:r>
          </a:p>
          <a:p>
            <a:pPr marL="285750" indent="-285750">
              <a:buFontTx/>
              <a:buChar char="-"/>
            </a:pPr>
            <a:r>
              <a:rPr lang="en-US" sz="1600" b="1" dirty="0"/>
              <a:t>We are doing our best to help them navigate this process</a:t>
            </a:r>
          </a:p>
          <a:p>
            <a:pPr marL="285750" indent="-285750">
              <a:buFontTx/>
              <a:buChar char="-"/>
            </a:pPr>
            <a:endParaRPr lang="en-US" sz="1600" b="1" dirty="0"/>
          </a:p>
          <a:p>
            <a:pPr marL="285750" indent="-285750">
              <a:buFontTx/>
              <a:buChar char="-"/>
            </a:pPr>
            <a:r>
              <a:rPr lang="en-US" sz="1600" b="1" dirty="0" err="1"/>
              <a:t>HyWatts</a:t>
            </a:r>
            <a:endParaRPr lang="en-US" sz="1600" b="1" dirty="0"/>
          </a:p>
          <a:p>
            <a:pPr marL="285750" indent="-285750">
              <a:buFontTx/>
              <a:buChar char="-"/>
            </a:pPr>
            <a:endParaRPr lang="en-US" sz="1600" b="1" dirty="0"/>
          </a:p>
          <a:p>
            <a:pPr marL="285750" indent="-285750">
              <a:buFontTx/>
              <a:buChar char="-"/>
            </a:pPr>
            <a:endParaRPr lang="en-US" sz="1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6DB4C-9CAA-9E48-AA6F-279D28035EE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807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6DB4C-9CAA-9E48-AA6F-279D28035EE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072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336F6-B833-A974-50E2-78D4C7E7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B2AEDF-FC46-B25B-0482-167269631B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6FF1D8-A6CF-F78F-0D4F-8AAAB8858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8CCCD-9857-D977-CE5F-1884E7BB80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6DB4C-9CAA-9E48-AA6F-279D28035EE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401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6DB4C-9CAA-9E48-AA6F-279D28035EE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604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6DB4C-9CAA-9E48-AA6F-279D28035EE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773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B2045E-5BFF-CC4A-AABA-946D6007B1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3483" y="1016875"/>
            <a:ext cx="8110654" cy="1102519"/>
          </a:xfrm>
        </p:spPr>
        <p:txBody>
          <a:bodyPr>
            <a:normAutofit/>
          </a:bodyPr>
          <a:lstStyle>
            <a:lvl1pPr algn="ctr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HEADER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3003" y="2792852"/>
            <a:ext cx="8110653" cy="1252057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Subhead Title Header</a:t>
            </a: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AC8D4CD-975C-1640-A77F-F25BEF0D5C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95734" y="4238788"/>
            <a:ext cx="1368403" cy="74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45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260" y="4862261"/>
            <a:ext cx="2133600" cy="273844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1A921345-B880-6E43-B1C4-CE911801EA1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272849" y="148264"/>
            <a:ext cx="7374491" cy="635812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rgbClr val="0073B2"/>
                </a:solidFill>
              </a:defRPr>
            </a:lvl1pPr>
          </a:lstStyle>
          <a:p>
            <a:r>
              <a:rPr lang="en-US" dirty="0"/>
              <a:t>Header text at 28 </a:t>
            </a:r>
            <a:r>
              <a:rPr lang="en-US" dirty="0" err="1"/>
              <a:t>pt</a:t>
            </a:r>
            <a:br>
              <a:rPr lang="en-US" dirty="0"/>
            </a:br>
            <a:r>
              <a:rPr lang="en-US" dirty="0"/>
              <a:t>Header text line two of title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24506" y="987953"/>
            <a:ext cx="8229600" cy="3671263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 descr="A picture containing light&#10;&#10;Description automatically generated">
            <a:extLst>
              <a:ext uri="{FF2B5EF4-FFF2-40B4-BE49-F238E27FC236}">
                <a16:creationId xmlns:a16="http://schemas.microsoft.com/office/drawing/2014/main" id="{8A0D08A2-96C4-1348-A3CB-F8B76276A5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28157" y="130704"/>
            <a:ext cx="1166978" cy="63581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68C1D0A-D8CB-914F-946C-3F659CD62923}"/>
              </a:ext>
            </a:extLst>
          </p:cNvPr>
          <p:cNvCxnSpPr>
            <a:cxnSpLocks/>
          </p:cNvCxnSpPr>
          <p:nvPr userDrawn="1"/>
        </p:nvCxnSpPr>
        <p:spPr>
          <a:xfrm>
            <a:off x="324506" y="817753"/>
            <a:ext cx="733310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50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blue cloudy sky&#10;&#10;Description automatically generated">
            <a:extLst>
              <a:ext uri="{FF2B5EF4-FFF2-40B4-BE49-F238E27FC236}">
                <a16:creationId xmlns:a16="http://schemas.microsoft.com/office/drawing/2014/main" id="{8C02AF19-E39A-F34A-9CD5-9F38C70F66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569490-9C04-FA4A-B43C-7E5D975580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643622"/>
            <a:ext cx="8229600" cy="8572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7206C27-A50B-D84E-9585-7F0E0CAB2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60" y="4862261"/>
            <a:ext cx="2133600" cy="273844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1A921345-B880-6E43-B1C4-CE911801EA1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A1C75F5-C018-F042-A184-BE12AC1AFF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67511" y="138516"/>
            <a:ext cx="1139610" cy="62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80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44A41B12-8A23-004C-8E55-4E468671A7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21345-B880-6E43-B1C4-CE911801E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3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vpena@airquality.or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EF064-A333-7046-8E06-E679A17FD6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482" y="1128127"/>
            <a:ext cx="8110654" cy="1995055"/>
          </a:xfrm>
        </p:spPr>
        <p:txBody>
          <a:bodyPr>
            <a:normAutofit/>
          </a:bodyPr>
          <a:lstStyle/>
          <a:p>
            <a:r>
              <a:rPr lang="en-US" dirty="0"/>
              <a:t>Sacramento Region Hydrogen Efforts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A341CFA-C1E3-21E4-6C50-E4710126B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10" y="2513795"/>
            <a:ext cx="6461813" cy="244087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spcBef>
                <a:spcPts val="0"/>
              </a:spcBef>
            </a:pPr>
            <a:endParaRPr lang="en-US" b="1" dirty="0"/>
          </a:p>
          <a:p>
            <a:pPr algn="l">
              <a:spcBef>
                <a:spcPts val="0"/>
              </a:spcBef>
            </a:pPr>
            <a:endParaRPr lang="en-US" sz="1400" dirty="0"/>
          </a:p>
          <a:p>
            <a:pPr algn="l">
              <a:spcBef>
                <a:spcPts val="0"/>
              </a:spcBef>
            </a:pPr>
            <a:endParaRPr lang="en-US" b="1" dirty="0"/>
          </a:p>
          <a:p>
            <a:pPr>
              <a:spcBef>
                <a:spcPts val="0"/>
              </a:spcBef>
            </a:pPr>
            <a:endParaRPr lang="en-US" b="1" dirty="0"/>
          </a:p>
          <a:p>
            <a:pPr>
              <a:spcBef>
                <a:spcPts val="0"/>
              </a:spcBef>
            </a:pPr>
            <a:endParaRPr lang="en-US" b="1" dirty="0"/>
          </a:p>
          <a:p>
            <a:pPr>
              <a:spcBef>
                <a:spcPts val="0"/>
              </a:spcBef>
            </a:pPr>
            <a:r>
              <a:rPr lang="en-US" b="1" dirty="0"/>
              <a:t>Presenter:</a:t>
            </a:r>
            <a:r>
              <a:rPr lang="en-US" dirty="0"/>
              <a:t> </a:t>
            </a:r>
            <a:r>
              <a:rPr lang="en-US" b="1" dirty="0"/>
              <a:t>Victoria Peña</a:t>
            </a:r>
            <a:endParaRPr lang="en-US" dirty="0"/>
          </a:p>
          <a:p>
            <a:pPr algn="l">
              <a:spcBef>
                <a:spcPts val="0"/>
              </a:spcBef>
            </a:pPr>
            <a:r>
              <a:rPr lang="en-US" b="1" dirty="0"/>
              <a:t>			Associate Air Quality Specialist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34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F50276-1E0E-B145-A676-ADFDEDD51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1345-B880-6E43-B1C4-CE911801EA1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97BF29-BC57-404C-8E14-51ED61CC4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Transportation and Climate Change Division</a:t>
            </a:r>
            <a:endParaRPr lang="en-US" sz="2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803D95-8FC6-2E71-CFCD-7D43C322B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724" y="1237699"/>
            <a:ext cx="3764929" cy="26681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Hydrogen Efforts: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Projects in Progress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Challenges of Hydrogen Projects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Continuing Advocacy for Hydrogen</a:t>
            </a:r>
          </a:p>
          <a:p>
            <a:pPr marL="0" indent="0" algn="ctr">
              <a:buNone/>
            </a:pPr>
            <a:endParaRPr lang="en-US" dirty="0"/>
          </a:p>
          <a:p>
            <a:pPr algn="ctr"/>
            <a:endParaRPr lang="en-US" dirty="0"/>
          </a:p>
          <a:p>
            <a:endParaRPr lang="en-US" dirty="0"/>
          </a:p>
        </p:txBody>
      </p:sp>
      <p:pic>
        <p:nvPicPr>
          <p:cNvPr id="8" name="Picture 7" descr="Hydrogen Hubs are the Face of America's Hydrogen Rollout">
            <a:extLst>
              <a:ext uri="{FF2B5EF4-FFF2-40B4-BE49-F238E27FC236}">
                <a16:creationId xmlns:a16="http://schemas.microsoft.com/office/drawing/2014/main" id="{39B7EF1C-E998-6059-FA50-FAF9E4340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653" y="1237699"/>
            <a:ext cx="4744499" cy="2668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61509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FCC87B-1D36-72B1-3ED6-220465B8D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1345-B880-6E43-B1C4-CE911801EA1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FE5771-B14D-0F72-777E-39819FDEB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69" y="48397"/>
            <a:ext cx="7374491" cy="864107"/>
          </a:xfrm>
        </p:spPr>
        <p:txBody>
          <a:bodyPr/>
          <a:lstStyle/>
          <a:p>
            <a:r>
              <a:rPr lang="en-US" dirty="0"/>
              <a:t>Projects in Progress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331DE-A4DA-C9FC-27A7-B9DAFCA76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1161" y="927708"/>
            <a:ext cx="4293236" cy="152702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Sierra Northern Railway, Port of West Sacramento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First Hydrogen Fuel Cell Locomotive Switcher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1 of 4 switcher conversions is complete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100 kW fuel cell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Project stakeholders: CEC, SMAQMD, GTI Energy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29F48CD2-3297-6206-58FC-B0E56E349871}"/>
              </a:ext>
            </a:extLst>
          </p:cNvPr>
          <p:cNvSpPr/>
          <p:nvPr/>
        </p:nvSpPr>
        <p:spPr>
          <a:xfrm rot="16200000" flipH="1">
            <a:off x="6755808" y="2320275"/>
            <a:ext cx="203940" cy="514744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F78A1A-CD3C-FAFA-667D-FECB957CD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73" y="921403"/>
            <a:ext cx="3430674" cy="2144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BA8B132-1E43-22C4-2185-5EF2204C7E42}"/>
              </a:ext>
            </a:extLst>
          </p:cNvPr>
          <p:cNvSpPr txBox="1"/>
          <p:nvPr/>
        </p:nvSpPr>
        <p:spPr>
          <a:xfrm>
            <a:off x="325258" y="3340829"/>
            <a:ext cx="457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 Sacramento Sewer District using biogas to </a:t>
            </a:r>
          </a:p>
          <a:p>
            <a:r>
              <a:rPr lang="en-US" sz="1600" dirty="0"/>
              <a:t>    generate energy, using </a:t>
            </a:r>
            <a:r>
              <a:rPr lang="en-US" sz="1600" dirty="0" err="1"/>
              <a:t>electrolyzer</a:t>
            </a:r>
            <a:r>
              <a:rPr lang="en-US" sz="1600" dirty="0"/>
              <a:t> technology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 Integrated 13.4 MW cogeneration plant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 Potential to produce hydrogen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 Estimated to be fully operational by Q4 2026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9772A3D5-FEA5-94D9-2BB2-496D290F6A50}"/>
              </a:ext>
            </a:extLst>
          </p:cNvPr>
          <p:cNvSpPr/>
          <p:nvPr/>
        </p:nvSpPr>
        <p:spPr>
          <a:xfrm rot="5400000" flipH="1">
            <a:off x="2135890" y="2981487"/>
            <a:ext cx="203940" cy="514744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EE9626-7CB2-01CB-9AB9-67070E97C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161" y="2729991"/>
            <a:ext cx="4289425" cy="1924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7107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2FB109-E28C-0608-3152-D0EADCF91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1345-B880-6E43-B1C4-CE911801EA1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F65F7A-FB7E-4723-3ABB-3F5CE754B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Projects in Progress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30A6FC5-7CF8-0EAD-002D-F8C9D3F199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" t="4121" r="7712" b="2489"/>
          <a:stretch/>
        </p:blipFill>
        <p:spPr bwMode="auto">
          <a:xfrm>
            <a:off x="287350" y="997347"/>
            <a:ext cx="3901019" cy="2068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720455-46E3-D305-56C5-8040A199AA71}"/>
              </a:ext>
            </a:extLst>
          </p:cNvPr>
          <p:cNvSpPr txBox="1"/>
          <p:nvPr/>
        </p:nvSpPr>
        <p:spPr>
          <a:xfrm>
            <a:off x="4572000" y="997347"/>
            <a:ext cx="42151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EcoMotiv</a:t>
            </a:r>
            <a:r>
              <a:rPr lang="en-US" dirty="0"/>
              <a:t> LLC: Twin Cities Road &amp; I - 5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Biomass to Hydrogen Conversion Facility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H2 Production &amp; Fueling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500 kg/day up to 5000 kg/day of gaseous hydrogen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F6E064-AE21-1380-9FCE-2FDD8A403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559" y="2857782"/>
            <a:ext cx="3833616" cy="2068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Arrow: Chevron 5">
            <a:extLst>
              <a:ext uri="{FF2B5EF4-FFF2-40B4-BE49-F238E27FC236}">
                <a16:creationId xmlns:a16="http://schemas.microsoft.com/office/drawing/2014/main" id="{909D4CEE-6F06-04F0-0209-CE7D7B718C05}"/>
              </a:ext>
            </a:extLst>
          </p:cNvPr>
          <p:cNvSpPr/>
          <p:nvPr/>
        </p:nvSpPr>
        <p:spPr>
          <a:xfrm rot="10800000" flipH="1">
            <a:off x="4382448" y="3604689"/>
            <a:ext cx="273530" cy="574452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39F4B3-20B4-C95C-8818-490FBDDE6165}"/>
              </a:ext>
            </a:extLst>
          </p:cNvPr>
          <p:cNvSpPr txBox="1"/>
          <p:nvPr/>
        </p:nvSpPr>
        <p:spPr>
          <a:xfrm>
            <a:off x="272849" y="3245585"/>
            <a:ext cx="42151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HyWatts</a:t>
            </a:r>
            <a:r>
              <a:rPr lang="en-US" dirty="0"/>
              <a:t> project: hydrogen - assisted solar EV fast charging infrastructure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Using solar &amp; hydrogen to reduce grid impact and improve resiliency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Workforce development with SAVA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445A1778-BA0F-CB8E-ACD5-69984D9236E4}"/>
              </a:ext>
            </a:extLst>
          </p:cNvPr>
          <p:cNvSpPr/>
          <p:nvPr/>
        </p:nvSpPr>
        <p:spPr>
          <a:xfrm flipH="1">
            <a:off x="4297434" y="1744254"/>
            <a:ext cx="273530" cy="574452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247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BF85D0-6B53-3DB5-54EA-7ADFC2E03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1345-B880-6E43-B1C4-CE911801EA1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8C9F52-D3E2-E61B-2189-CDDF6A36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Challenges of Hydrogen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156EC2-34C4-7CF4-0C56-3AA23716A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49" y="770051"/>
            <a:ext cx="5113963" cy="42063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dirty="0"/>
              <a:t>Navigating the Regulatory Complexities:</a:t>
            </a:r>
          </a:p>
          <a:p>
            <a:pPr marL="0" indent="0">
              <a:buNone/>
            </a:pPr>
            <a:endParaRPr lang="en-US" sz="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Multiple jurisdictions are involved in permitting: State and Local</a:t>
            </a:r>
            <a:endParaRPr lang="en-US" sz="1000" dirty="0"/>
          </a:p>
          <a:p>
            <a:pPr marL="0" indent="0">
              <a:buNone/>
            </a:pPr>
            <a:endParaRPr lang="en-US" sz="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Lack of familiarity with hydrogen infrastructure at the local level</a:t>
            </a:r>
          </a:p>
          <a:p>
            <a:pPr marL="0" indent="0">
              <a:buNone/>
            </a:pPr>
            <a:endParaRPr lang="en-US" sz="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Meeting the liquidation timelines    of grant funding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A picture containing text&#10;&#10;AI-generated content may be incorrect.">
            <a:extLst>
              <a:ext uri="{FF2B5EF4-FFF2-40B4-BE49-F238E27FC236}">
                <a16:creationId xmlns:a16="http://schemas.microsoft.com/office/drawing/2014/main" id="{DD4D7A9F-6AB5-4B42-37EF-3991D5B5E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059" y="2694289"/>
            <a:ext cx="2952752" cy="1968501"/>
          </a:xfrm>
          <a:prstGeom prst="ellipse">
            <a:avLst/>
          </a:prstGeom>
          <a:ln w="825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 descr="A picture containing text, indoor, blue, tiled&#10;&#10;AI-generated content may be incorrect.">
            <a:extLst>
              <a:ext uri="{FF2B5EF4-FFF2-40B4-BE49-F238E27FC236}">
                <a16:creationId xmlns:a16="http://schemas.microsoft.com/office/drawing/2014/main" id="{0DFFD6D0-7102-46CF-5669-764F63C9B2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128" y="995522"/>
            <a:ext cx="2952750" cy="1968500"/>
          </a:xfrm>
          <a:prstGeom prst="ellipse">
            <a:avLst/>
          </a:prstGeom>
          <a:ln w="825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  <a:softEdge rad="25400"/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66217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6848-2AA3-B720-7617-563A2B0AC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e Rise of H2 Fueling Stations: A Key Player in the Hydrogen Economy">
            <a:extLst>
              <a:ext uri="{FF2B5EF4-FFF2-40B4-BE49-F238E27FC236}">
                <a16:creationId xmlns:a16="http://schemas.microsoft.com/office/drawing/2014/main" id="{DFD9E8FA-CF45-CE9F-EBE2-AFB72B49DE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987" y="918520"/>
            <a:ext cx="6000753" cy="400344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0"/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524053-0955-5A27-2851-236E67805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1345-B880-6E43-B1C4-CE911801EA1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85EF6D-D491-E155-4C87-B86E14021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Meeting Project Challenges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C07654-1C47-814E-DBE4-F79BBCEF2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49" y="918520"/>
            <a:ext cx="4472146" cy="350108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6B3D13-7715-D5CB-78D8-96D842D2E194}"/>
              </a:ext>
            </a:extLst>
          </p:cNvPr>
          <p:cNvSpPr txBox="1"/>
          <p:nvPr/>
        </p:nvSpPr>
        <p:spPr>
          <a:xfrm>
            <a:off x="272848" y="1045539"/>
            <a:ext cx="4923841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CEQA &amp; Permitting</a:t>
            </a:r>
          </a:p>
          <a:p>
            <a:endParaRPr lang="en-US" sz="9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Consult Early &amp; Often: </a:t>
            </a:r>
          </a:p>
          <a:p>
            <a:r>
              <a:rPr lang="en-US" sz="2000" dirty="0"/>
              <a:t>	- Air District, </a:t>
            </a:r>
          </a:p>
          <a:p>
            <a:r>
              <a:rPr lang="en-US" sz="2000" dirty="0"/>
              <a:t>	- Planning Department, </a:t>
            </a:r>
          </a:p>
          <a:p>
            <a:r>
              <a:rPr lang="en-US" sz="2000" dirty="0"/>
              <a:t>	- Fire Department, </a:t>
            </a:r>
          </a:p>
          <a:p>
            <a:r>
              <a:rPr lang="en-US" sz="2000" dirty="0"/>
              <a:t>	- CUPA</a:t>
            </a:r>
          </a:p>
          <a:p>
            <a:endParaRPr lang="en-US" sz="9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A clear understanding of the project</a:t>
            </a:r>
          </a:p>
          <a:p>
            <a:endParaRPr lang="en-US" sz="9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Building public and private relationships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335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nvitation - Capitol Advocacy Day ...">
            <a:extLst>
              <a:ext uri="{FF2B5EF4-FFF2-40B4-BE49-F238E27FC236}">
                <a16:creationId xmlns:a16="http://schemas.microsoft.com/office/drawing/2014/main" id="{C10461E5-FC75-514F-252F-FB69CAB11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24" y="2657028"/>
            <a:ext cx="3741361" cy="2068441"/>
          </a:xfrm>
          <a:prstGeom prst="rect">
            <a:avLst/>
          </a:prstGeom>
          <a:noFill/>
          <a:ln>
            <a:noFill/>
          </a:ln>
          <a:effectLst>
            <a:glow rad="723900">
              <a:schemeClr val="accent1">
                <a:alpha val="0"/>
              </a:schemeClr>
            </a:glow>
            <a:softEdge rad="431800"/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E487DC-28F5-5211-76DB-DB4BABFE2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1345-B880-6E43-B1C4-CE911801EA1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25624A-6BA4-1BB9-B380-CAE214680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Continuing Advocacy for Hydrogen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C87A24-F5DF-84CC-32CA-005B74A01FAF}"/>
              </a:ext>
            </a:extLst>
          </p:cNvPr>
          <p:cNvSpPr txBox="1"/>
          <p:nvPr/>
        </p:nvSpPr>
        <p:spPr>
          <a:xfrm>
            <a:off x="4879127" y="895358"/>
            <a:ext cx="41043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Lobby Day in Sacramento: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California Hydrogen Coalition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Focus on how hydrogen plays a role in reducing emissions in our transportation sector and provides energy resilience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Sharing the challenges of hydrogen projects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B5967A-865A-C7AB-2049-B8E00D19608B}"/>
              </a:ext>
            </a:extLst>
          </p:cNvPr>
          <p:cNvSpPr txBox="1"/>
          <p:nvPr/>
        </p:nvSpPr>
        <p:spPr>
          <a:xfrm>
            <a:off x="223988" y="895358"/>
            <a:ext cx="42991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Hydrogen Fuel Cell Partnership: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 to key stakeholders, both public &amp; private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Creating a collaborative forefront to bring hydrogen projects to Sacramento and California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Addressing the challenges of hydrogen projects (education &amp; permitting process)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816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97548-8275-DB4F-9D22-56FEE0D9F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Thank You</a:t>
            </a:r>
            <a:br>
              <a:rPr lang="en-US" sz="3200" dirty="0"/>
            </a:br>
            <a:r>
              <a:rPr lang="en-US" sz="3200" dirty="0"/>
              <a:t>Questions?</a:t>
            </a:r>
            <a:br>
              <a:rPr lang="en-US" sz="3200" dirty="0"/>
            </a:br>
            <a:r>
              <a:rPr lang="en-US" sz="3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vpena@airquality.org</a:t>
            </a:r>
            <a:r>
              <a:rPr lang="en-US" sz="3200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ED5DA4-D594-F34F-943E-DA368628D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1345-B880-6E43-B1C4-CE911801EA1A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 descr="A qr code with blue circles and dots&#10;&#10;Description automatically generated">
            <a:extLst>
              <a:ext uri="{FF2B5EF4-FFF2-40B4-BE49-F238E27FC236}">
                <a16:creationId xmlns:a16="http://schemas.microsoft.com/office/drawing/2014/main" id="{45537C39-7317-6FD2-3832-4603128B6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4664" y="3665368"/>
            <a:ext cx="1102136" cy="110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53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Title.pptx" id="{2DB60495-1953-4C57-8C85-03767C6D6F4E}" vid="{1850FC0D-BF43-452E-8C54-880CF0A35B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FA79B919A0B8478C29D3DE00C6ECE6" ma:contentTypeVersion="18" ma:contentTypeDescription="Create a new document." ma:contentTypeScope="" ma:versionID="156c3b9b6683724c7859e4d61b9b0a29">
  <xsd:schema xmlns:xsd="http://www.w3.org/2001/XMLSchema" xmlns:xs="http://www.w3.org/2001/XMLSchema" xmlns:p="http://schemas.microsoft.com/office/2006/metadata/properties" xmlns:ns1="http://schemas.microsoft.com/sharepoint/v3" xmlns:ns2="b62e368a-74b9-48f5-825e-eb8b9af9426b" xmlns:ns3="53df2eb8-4b13-4555-8a42-28891f1d9699" targetNamespace="http://schemas.microsoft.com/office/2006/metadata/properties" ma:root="true" ma:fieldsID="4d9a212dec48162696b84208b3aa8388" ns1:_="" ns2:_="" ns3:_="">
    <xsd:import namespace="http://schemas.microsoft.com/sharepoint/v3"/>
    <xsd:import namespace="b62e368a-74b9-48f5-825e-eb8b9af9426b"/>
    <xsd:import namespace="53df2eb8-4b13-4555-8a42-28891f1d9699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  <xsd:element ref="ns2:Ye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2e368a-74b9-48f5-825e-eb8b9af9426b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Owner" ma:description="A people column to identify the person or group responsible for the document." ma:format="Dropdown" ma:list="UserInfo" ma:SharePointGroup="0" ma:internalName="Owne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4629049e-5c2b-40d3-852d-dd3005aeae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Year" ma:index="25" nillable="true" ma:displayName="Year" ma:format="Dropdown" ma:internalName="Yea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df2eb8-4b13-4555-8a42-28891f1d969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f9fc7c3-09e3-4e86-9f33-644d5e3f234d}" ma:internalName="TaxCatchAll" ma:showField="CatchAllData" ma:web="53df2eb8-4b13-4555-8a42-28891f1d96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3df2eb8-4b13-4555-8a42-28891f1d9699" xsi:nil="true"/>
    <lcf76f155ced4ddcb4097134ff3c332f xmlns="b62e368a-74b9-48f5-825e-eb8b9af9426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Year xmlns="b62e368a-74b9-48f5-825e-eb8b9af9426b" xsi:nil="true"/>
    <Owner xmlns="b62e368a-74b9-48f5-825e-eb8b9af9426b">
      <UserInfo>
        <DisplayName/>
        <AccountId xsi:nil="true"/>
        <AccountType/>
      </UserInfo>
    </Owner>
  </documentManagement>
</p:properties>
</file>

<file path=customXml/itemProps1.xml><?xml version="1.0" encoding="utf-8"?>
<ds:datastoreItem xmlns:ds="http://schemas.openxmlformats.org/officeDocument/2006/customXml" ds:itemID="{27DBA732-7F56-4919-B9E4-6C1A7DD427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351D88-DAFA-466A-8359-DEA66AEE0F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62e368a-74b9-48f5-825e-eb8b9af9426b"/>
    <ds:schemaRef ds:uri="53df2eb8-4b13-4555-8a42-28891f1d96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38C243-466F-483E-97C2-F27D5DE52EE9}">
  <ds:schemaRefs>
    <ds:schemaRef ds:uri="d53f9d10-654e-4b1c-830d-003e01d19d82"/>
    <ds:schemaRef ds:uri="http://schemas.microsoft.com/office/2006/metadata/properties"/>
    <ds:schemaRef ds:uri="http://schemas.microsoft.com/office/infopath/2007/PartnerControls"/>
    <ds:schemaRef ds:uri="be73bc86-fe74-4b1f-80b0-f54c6c0f4f6c"/>
    <ds:schemaRef ds:uri="2ff4c672-bd85-499d-a9b2-ac70b52f2098"/>
    <ds:schemaRef ds:uri="53df2eb8-4b13-4555-8a42-28891f1d9699"/>
    <ds:schemaRef ds:uri="b62e368a-74b9-48f5-825e-eb8b9af9426b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District PowerPoint Template2 Rev. 10-09-2024</Template>
  <TotalTime>664</TotalTime>
  <Words>435</Words>
  <Application>Microsoft Office PowerPoint</Application>
  <PresentationFormat>On-screen Show (16:9)</PresentationFormat>
  <Paragraphs>93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Office Theme</vt:lpstr>
      <vt:lpstr>Sacramento Region Hydrogen Efforts </vt:lpstr>
      <vt:lpstr>Transportation and Climate Change Division</vt:lpstr>
      <vt:lpstr>Projects in Progress</vt:lpstr>
      <vt:lpstr>Projects in Progress</vt:lpstr>
      <vt:lpstr>Challenges of Hydrogen</vt:lpstr>
      <vt:lpstr>Meeting Project Challenges</vt:lpstr>
      <vt:lpstr>Continuing Advocacy for Hydrogen</vt:lpstr>
      <vt:lpstr>Thank You Questions? vpena@airquality.org </vt:lpstr>
    </vt:vector>
  </TitlesOfParts>
  <Company>Sacramento Metropolitan Air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Victoria Pena</dc:creator>
  <cp:lastModifiedBy>Tim Taylor</cp:lastModifiedBy>
  <cp:revision>1</cp:revision>
  <dcterms:created xsi:type="dcterms:W3CDTF">2025-11-20T22:35:54Z</dcterms:created>
  <dcterms:modified xsi:type="dcterms:W3CDTF">2026-03-16T19:18:04Z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0x0101003DFA79B919A0B8478C29D3DE00C6ECE6</vt:lpwstr>
  </property>
</Properties>
</file>