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344"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60C2F-613A-43C9-A678-D9664664401E}"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4C2AD7-5F48-4A56-A790-7C78B59642E0}" type="slidenum">
              <a:rPr lang="en-US" smtClean="0"/>
              <a:t>‹#›</a:t>
            </a:fld>
            <a:endParaRPr lang="en-US"/>
          </a:p>
        </p:txBody>
      </p:sp>
    </p:spTree>
    <p:extLst>
      <p:ext uri="{BB962C8B-B14F-4D97-AF65-F5344CB8AC3E}">
        <p14:creationId xmlns:p14="http://schemas.microsoft.com/office/powerpoint/2010/main" val="3291707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4C2AD7-5F48-4A56-A790-7C78B59642E0}" type="slidenum">
              <a:rPr lang="en-US" smtClean="0"/>
              <a:t>5</a:t>
            </a:fld>
            <a:endParaRPr lang="en-US"/>
          </a:p>
        </p:txBody>
      </p:sp>
    </p:spTree>
    <p:extLst>
      <p:ext uri="{BB962C8B-B14F-4D97-AF65-F5344CB8AC3E}">
        <p14:creationId xmlns:p14="http://schemas.microsoft.com/office/powerpoint/2010/main" val="3867363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22D1-F2FF-9702-5E5B-AF38BB5B97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F8BB55-7264-3D45-0C21-F7489FE95F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A00325-F348-A581-AF8A-38D801EBB83F}"/>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6455B2AA-2CAD-FB68-7E5A-63E857284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C7CEE-7186-8A0B-E846-0C880568CF49}"/>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418025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8D040-6C81-47E9-E471-6BCCEF5C4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7CF3F-D92B-E464-C90F-5D37B02C96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6C4AC0-E647-40E1-5EF5-B4AE15D4BFA7}"/>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407629B6-165A-2263-5FEC-B6E5624FA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48B8D-9382-C715-A72C-888672065249}"/>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3803100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B74A5-A3AC-52F6-7895-7A210C720F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EB73C8-5EA1-65CB-0FF4-57A6D1CD56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14ADF6-231A-7513-F167-0EFB72A340A8}"/>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70B74FA2-9DF6-6251-E4D9-245BDAA2A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B539F-FC13-7935-9E75-2AA040EA43A0}"/>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141172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471AB-9EE8-E81C-8D94-3462E70AE9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1263D8-73D4-54B4-A1C4-AF9EBA9987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AD1FB4-3186-4090-7C32-F35F8F898E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C876F9-345D-C6A0-DED3-DDC95229AA72}"/>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6" name="Footer Placeholder 5">
            <a:extLst>
              <a:ext uri="{FF2B5EF4-FFF2-40B4-BE49-F238E27FC236}">
                <a16:creationId xmlns:a16="http://schemas.microsoft.com/office/drawing/2014/main" id="{B0AA34BB-39B9-B742-9695-239370CC7F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E67AFA-22C1-CFFF-5E1C-9BC28E8884EF}"/>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4090205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2C236-6927-354D-D2EA-C3A86A9B1A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CAB3DF-F132-BC48-011E-EB098F57E8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841F5A-6A9F-07D9-8BAF-6D2878A699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CEAAB9-B844-58BC-B52A-3729B4576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B31D58-570D-856D-5F7F-8C5B7041A9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B7AA68-8123-C1C6-B3AD-6C5D4735423E}"/>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8" name="Footer Placeholder 7">
            <a:extLst>
              <a:ext uri="{FF2B5EF4-FFF2-40B4-BE49-F238E27FC236}">
                <a16:creationId xmlns:a16="http://schemas.microsoft.com/office/drawing/2014/main" id="{843FCDC3-10B6-F38A-DDA4-F7BF59B2C0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04BACA-10FF-2ACC-68F9-037C508F5BD2}"/>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34861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2EDA-0871-3827-F998-DBA39B4BDB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FE210E-5D0D-7852-0311-DE50E81A8222}"/>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4" name="Footer Placeholder 3">
            <a:extLst>
              <a:ext uri="{FF2B5EF4-FFF2-40B4-BE49-F238E27FC236}">
                <a16:creationId xmlns:a16="http://schemas.microsoft.com/office/drawing/2014/main" id="{FF163BE5-5D7D-93DF-4F65-AFEAB9919D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BD4128-A79D-6491-354E-6C7D7234F313}"/>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21702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05935-EC2F-D4BF-0BA2-CD4AADF67DD2}"/>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3" name="Footer Placeholder 2">
            <a:extLst>
              <a:ext uri="{FF2B5EF4-FFF2-40B4-BE49-F238E27FC236}">
                <a16:creationId xmlns:a16="http://schemas.microsoft.com/office/drawing/2014/main" id="{87ED05FA-604A-D4B3-989E-2536249DE2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59215A-DA10-E976-2C15-2A8F55ACEE63}"/>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320499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EF82-4150-E593-0565-3BC1DDA5B6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5D977E-3ADE-0008-746E-8FB6D15B11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3F6697-4165-5D41-5C9B-2320B399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4DC00-C4CA-C506-B919-0BB36B476CD7}"/>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6" name="Footer Placeholder 5">
            <a:extLst>
              <a:ext uri="{FF2B5EF4-FFF2-40B4-BE49-F238E27FC236}">
                <a16:creationId xmlns:a16="http://schemas.microsoft.com/office/drawing/2014/main" id="{243E4D45-7BA0-CE46-FAA5-CD51C61A3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3A6F4-2ECF-D203-2A7C-BEDA47D3D885}"/>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1944059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93C5-2591-50D0-A009-A2D25C5AA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B706E1-4FE5-3534-C0DD-8A192616A4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F0789F-FD53-8C9D-FDD2-F98F35F5F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6D616D-00C9-42EB-5A30-990159AEB71B}"/>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6" name="Footer Placeholder 5">
            <a:extLst>
              <a:ext uri="{FF2B5EF4-FFF2-40B4-BE49-F238E27FC236}">
                <a16:creationId xmlns:a16="http://schemas.microsoft.com/office/drawing/2014/main" id="{DAB34BCF-FAFD-DB54-C57A-F27F0EBF52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5ACA16-C898-3CCF-BCEF-06FABB6AB6A9}"/>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1044715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3F4B-3C64-85CF-C65B-A756FC6F85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06D657-8D28-9FAE-2001-900C1D1B38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91682-8BF0-7913-63DB-E606ADF159E7}"/>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7600623D-0E82-D773-E391-F9336FE095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0F940B-AFA2-FE67-7069-160801F842AD}"/>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408824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D9C8E-F8DA-6D53-AA90-6E3C30B61F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B75BD5-CE6C-DEEC-4E82-7C4733FFA4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2680A8-4D12-B6DE-86D9-DA4595399BE6}"/>
              </a:ext>
            </a:extLst>
          </p:cNvPr>
          <p:cNvSpPr>
            <a:spLocks noGrp="1"/>
          </p:cNvSpPr>
          <p:nvPr>
            <p:ph type="dt" sz="half" idx="10"/>
          </p:nvPr>
        </p:nvSpPr>
        <p:spPr/>
        <p:txBody>
          <a:body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386B8FC5-2D1A-546A-529B-1E57DB958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E37CC-71DA-E358-68DF-C1A63881910F}"/>
              </a:ext>
            </a:extLst>
          </p:cNvPr>
          <p:cNvSpPr>
            <a:spLocks noGrp="1"/>
          </p:cNvSpPr>
          <p:nvPr>
            <p:ph type="sldNum" sz="quarter" idx="12"/>
          </p:nvPr>
        </p:nvSpPr>
        <p:spPr/>
        <p:txBody>
          <a:bodyPr/>
          <a:lstStyle/>
          <a:p>
            <a:fld id="{37813DDA-B47F-4BCA-804C-6AF9F28FB02A}" type="slidenum">
              <a:rPr lang="en-US" smtClean="0"/>
              <a:t>‹#›</a:t>
            </a:fld>
            <a:endParaRPr lang="en-US"/>
          </a:p>
        </p:txBody>
      </p:sp>
    </p:spTree>
    <p:extLst>
      <p:ext uri="{BB962C8B-B14F-4D97-AF65-F5344CB8AC3E}">
        <p14:creationId xmlns:p14="http://schemas.microsoft.com/office/powerpoint/2010/main" val="355672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382F03-A034-2045-BC2F-1AE441FC90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171453-7B77-523B-150E-C2C4230CE5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64F8A-3EB2-12AB-CD56-48436C872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CFE248-2276-43FE-8631-D320EF1C32E9}" type="datetimeFigureOut">
              <a:rPr lang="en-US" smtClean="0"/>
              <a:t>6/5/2024</a:t>
            </a:fld>
            <a:endParaRPr lang="en-US"/>
          </a:p>
        </p:txBody>
      </p:sp>
      <p:sp>
        <p:nvSpPr>
          <p:cNvPr id="5" name="Footer Placeholder 4">
            <a:extLst>
              <a:ext uri="{FF2B5EF4-FFF2-40B4-BE49-F238E27FC236}">
                <a16:creationId xmlns:a16="http://schemas.microsoft.com/office/drawing/2014/main" id="{7EA471CF-F873-B4A2-0457-8999FC26C3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F9B1DDF-431F-A702-7E73-29A34DA023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813DDA-B47F-4BCA-804C-6AF9F28FB02A}" type="slidenum">
              <a:rPr lang="en-US" smtClean="0"/>
              <a:t>‹#›</a:t>
            </a:fld>
            <a:endParaRPr lang="en-US"/>
          </a:p>
        </p:txBody>
      </p:sp>
    </p:spTree>
    <p:extLst>
      <p:ext uri="{BB962C8B-B14F-4D97-AF65-F5344CB8AC3E}">
        <p14:creationId xmlns:p14="http://schemas.microsoft.com/office/powerpoint/2010/main" val="3390919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A19CB-06F0-A017-4DD7-AE2F725D439F}"/>
              </a:ext>
            </a:extLst>
          </p:cNvPr>
          <p:cNvSpPr>
            <a:spLocks noGrp="1"/>
          </p:cNvSpPr>
          <p:nvPr>
            <p:ph type="ctrTitle"/>
          </p:nvPr>
        </p:nvSpPr>
        <p:spPr/>
        <p:txBody>
          <a:bodyPr/>
          <a:lstStyle/>
          <a:p>
            <a:r>
              <a:rPr lang="en-US" dirty="0"/>
              <a:t>Specification Workshop</a:t>
            </a:r>
          </a:p>
        </p:txBody>
      </p:sp>
      <p:sp>
        <p:nvSpPr>
          <p:cNvPr id="3" name="Subtitle 2">
            <a:extLst>
              <a:ext uri="{FF2B5EF4-FFF2-40B4-BE49-F238E27FC236}">
                <a16:creationId xmlns:a16="http://schemas.microsoft.com/office/drawing/2014/main" id="{EAD48E9A-7138-E721-9233-0E1F637C234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3229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04DB-8B66-F0E5-2032-52A8D12A6745}"/>
              </a:ext>
            </a:extLst>
          </p:cNvPr>
          <p:cNvSpPr>
            <a:spLocks noGrp="1"/>
          </p:cNvSpPr>
          <p:nvPr>
            <p:ph type="title"/>
          </p:nvPr>
        </p:nvSpPr>
        <p:spPr/>
        <p:txBody>
          <a:bodyPr/>
          <a:lstStyle/>
          <a:p>
            <a:r>
              <a:rPr lang="en-US" dirty="0"/>
              <a:t>Specification Workshop</a:t>
            </a:r>
          </a:p>
        </p:txBody>
      </p:sp>
      <p:sp>
        <p:nvSpPr>
          <p:cNvPr id="3" name="Content Placeholder 2">
            <a:extLst>
              <a:ext uri="{FF2B5EF4-FFF2-40B4-BE49-F238E27FC236}">
                <a16:creationId xmlns:a16="http://schemas.microsoft.com/office/drawing/2014/main" id="{E6254535-704C-9965-EDBD-D3EB4493F14E}"/>
              </a:ext>
            </a:extLst>
          </p:cNvPr>
          <p:cNvSpPr>
            <a:spLocks noGrp="1"/>
          </p:cNvSpPr>
          <p:nvPr>
            <p:ph idx="1"/>
          </p:nvPr>
        </p:nvSpPr>
        <p:spPr/>
        <p:txBody>
          <a:bodyPr/>
          <a:lstStyle/>
          <a:p>
            <a:pPr marL="0" marR="0">
              <a:spcBef>
                <a:spcPts val="0"/>
              </a:spcBef>
              <a:spcAft>
                <a:spcPts val="0"/>
              </a:spcAft>
            </a:pPr>
            <a:r>
              <a:rPr lang="en-US" sz="3200" b="1" dirty="0">
                <a:effectLst/>
                <a:latin typeface="Aptos" panose="020B0004020202020204" pitchFamily="34" charset="0"/>
                <a:ea typeface="Aptos" panose="020B0004020202020204" pitchFamily="34" charset="0"/>
                <a:cs typeface="Times New Roman" panose="02020603050405020304" pitchFamily="18" charset="0"/>
              </a:rPr>
              <a:t>Build Better Specs to Build better Fleets</a:t>
            </a:r>
            <a:endParaRPr lang="en-US" sz="32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32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spcBef>
                <a:spcPts val="0"/>
              </a:spcBef>
              <a:spcAft>
                <a:spcPts val="0"/>
              </a:spcAft>
              <a:buNone/>
            </a:pPr>
            <a:r>
              <a:rPr lang="en-US" sz="3200" dirty="0">
                <a:effectLst/>
                <a:latin typeface="Aptos" panose="020B0004020202020204" pitchFamily="34" charset="0"/>
                <a:ea typeface="Aptos" panose="020B0004020202020204" pitchFamily="34" charset="0"/>
                <a:cs typeface="Times New Roman" panose="02020603050405020304" pitchFamily="18" charset="0"/>
              </a:rPr>
              <a:t>Operational productivity and truck effectiveness start with great specifications. New materials, technology and products offer significant improvements you can leverage. Explore how changing the elements in your work truck specifications can be the foundation to future improvements in your fleet.  </a:t>
            </a:r>
          </a:p>
          <a:p>
            <a:endParaRPr lang="en-US" dirty="0"/>
          </a:p>
        </p:txBody>
      </p:sp>
    </p:spTree>
    <p:extLst>
      <p:ext uri="{BB962C8B-B14F-4D97-AF65-F5344CB8AC3E}">
        <p14:creationId xmlns:p14="http://schemas.microsoft.com/office/powerpoint/2010/main" val="3420148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8E01-1301-A7E6-EC39-3A22E65A6E74}"/>
              </a:ext>
            </a:extLst>
          </p:cNvPr>
          <p:cNvSpPr>
            <a:spLocks noGrp="1"/>
          </p:cNvSpPr>
          <p:nvPr>
            <p:ph type="title"/>
          </p:nvPr>
        </p:nvSpPr>
        <p:spPr/>
        <p:txBody>
          <a:bodyPr/>
          <a:lstStyle/>
          <a:p>
            <a:r>
              <a:rPr lang="en-US" dirty="0"/>
              <a:t>Specification Workshop</a:t>
            </a:r>
          </a:p>
        </p:txBody>
      </p:sp>
      <p:sp>
        <p:nvSpPr>
          <p:cNvPr id="3" name="Content Placeholder 2">
            <a:extLst>
              <a:ext uri="{FF2B5EF4-FFF2-40B4-BE49-F238E27FC236}">
                <a16:creationId xmlns:a16="http://schemas.microsoft.com/office/drawing/2014/main" id="{131F09B0-5B0E-F86A-57B0-C5360ACE00A5}"/>
              </a:ext>
            </a:extLst>
          </p:cNvPr>
          <p:cNvSpPr>
            <a:spLocks noGrp="1"/>
          </p:cNvSpPr>
          <p:nvPr>
            <p:ph idx="1"/>
          </p:nvPr>
        </p:nvSpPr>
        <p:spPr/>
        <p:txBody>
          <a:bodyPr/>
          <a:lstStyle/>
          <a:p>
            <a:pPr marL="0" marR="0">
              <a:spcBef>
                <a:spcPts val="0"/>
              </a:spcBef>
              <a:spcAft>
                <a:spcPts val="0"/>
              </a:spcAft>
            </a:pPr>
            <a:r>
              <a:rPr lang="en-US" sz="3600" b="1" dirty="0">
                <a:effectLst/>
                <a:latin typeface="Aptos" panose="020B0004020202020204" pitchFamily="34" charset="0"/>
                <a:ea typeface="Aptos" panose="020B0004020202020204" pitchFamily="34" charset="0"/>
                <a:cs typeface="Times New Roman" panose="02020603050405020304" pitchFamily="18" charset="0"/>
              </a:rPr>
              <a:t>Basics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Bef>
                <a:spcPts val="0"/>
              </a:spcBef>
              <a:spcAft>
                <a:spcPts val="800"/>
              </a:spcAft>
              <a:buNone/>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Operating conditions</a:t>
            </a:r>
          </a:p>
          <a:p>
            <a:pPr marL="342900" marR="0" lvl="0" indent="-342900">
              <a:lnSpc>
                <a:spcPct val="107000"/>
              </a:lnSpc>
              <a:spcBef>
                <a:spcPts val="0"/>
              </a:spcBef>
              <a:spcAft>
                <a:spcPts val="0"/>
              </a:spcAft>
              <a:buFont typeface="+mj-lt"/>
              <a:buAutoNum type="arabicPeriod"/>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Climate</a:t>
            </a:r>
          </a:p>
          <a:p>
            <a:pPr marL="342900" marR="0" lvl="0" indent="-342900">
              <a:lnSpc>
                <a:spcPct val="107000"/>
              </a:lnSpc>
              <a:spcBef>
                <a:spcPts val="0"/>
              </a:spcBef>
              <a:spcAft>
                <a:spcPts val="0"/>
              </a:spcAft>
              <a:buFont typeface="+mj-lt"/>
              <a:buAutoNum type="arabicPeriod"/>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Terrain</a:t>
            </a:r>
          </a:p>
          <a:p>
            <a:pPr marL="342900" marR="0" lvl="0" indent="-342900">
              <a:lnSpc>
                <a:spcPct val="107000"/>
              </a:lnSpc>
              <a:spcBef>
                <a:spcPts val="0"/>
              </a:spcBef>
              <a:spcAft>
                <a:spcPts val="0"/>
              </a:spcAft>
              <a:buFont typeface="+mj-lt"/>
              <a:buAutoNum type="arabicPeriod"/>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Operator Experience</a:t>
            </a:r>
          </a:p>
          <a:p>
            <a:pPr marL="342900" marR="0" lvl="0" indent="-342900">
              <a:lnSpc>
                <a:spcPct val="107000"/>
              </a:lnSpc>
              <a:spcBef>
                <a:spcPts val="0"/>
              </a:spcBef>
              <a:spcAft>
                <a:spcPts val="800"/>
              </a:spcAft>
              <a:buFont typeface="+mj-lt"/>
              <a:buAutoNum type="arabicPeriod"/>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Expected life Cycle</a:t>
            </a:r>
          </a:p>
          <a:p>
            <a:endParaRPr lang="en-US" dirty="0"/>
          </a:p>
        </p:txBody>
      </p:sp>
    </p:spTree>
    <p:extLst>
      <p:ext uri="{BB962C8B-B14F-4D97-AF65-F5344CB8AC3E}">
        <p14:creationId xmlns:p14="http://schemas.microsoft.com/office/powerpoint/2010/main" val="541856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9543-22C0-A63B-EBBD-612F6FC59DFD}"/>
              </a:ext>
            </a:extLst>
          </p:cNvPr>
          <p:cNvSpPr>
            <a:spLocks noGrp="1"/>
          </p:cNvSpPr>
          <p:nvPr>
            <p:ph type="title"/>
          </p:nvPr>
        </p:nvSpPr>
        <p:spPr>
          <a:xfrm>
            <a:off x="838200" y="500062"/>
            <a:ext cx="10515600" cy="1325563"/>
          </a:xfrm>
        </p:spPr>
        <p:txBody>
          <a:bodyPr/>
          <a:lstStyle/>
          <a:p>
            <a:r>
              <a:rPr lang="en-US" dirty="0"/>
              <a:t>Specification Workshop</a:t>
            </a:r>
          </a:p>
        </p:txBody>
      </p:sp>
      <p:sp>
        <p:nvSpPr>
          <p:cNvPr id="3" name="Content Placeholder 2">
            <a:extLst>
              <a:ext uri="{FF2B5EF4-FFF2-40B4-BE49-F238E27FC236}">
                <a16:creationId xmlns:a16="http://schemas.microsoft.com/office/drawing/2014/main" id="{9665B932-D6C9-9153-AABE-8143D148644F}"/>
              </a:ext>
            </a:extLst>
          </p:cNvPr>
          <p:cNvSpPr>
            <a:spLocks noGrp="1"/>
          </p:cNvSpPr>
          <p:nvPr>
            <p:ph idx="1"/>
          </p:nvPr>
        </p:nvSpPr>
        <p:spPr/>
        <p:txBody>
          <a:bodyPr/>
          <a:lstStyle/>
          <a:p>
            <a:pPr marL="0" marR="0" indent="0">
              <a:spcBef>
                <a:spcPts val="0"/>
              </a:spcBef>
              <a:spcAft>
                <a:spcPts val="0"/>
              </a:spcAft>
              <a:buNone/>
            </a:pPr>
            <a:r>
              <a:rPr lang="en-US" sz="2400" b="1" dirty="0">
                <a:effectLst/>
                <a:latin typeface="Aptos" panose="020B0004020202020204" pitchFamily="34" charset="0"/>
                <a:ea typeface="Aptos" panose="020B0004020202020204" pitchFamily="34" charset="0"/>
                <a:cs typeface="Times New Roman" panose="02020603050405020304" pitchFamily="18" charset="0"/>
              </a:rPr>
              <a:t>Budget Constraints</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Limits of your budget can lead you to under spec. </a:t>
            </a:r>
          </a:p>
          <a:p>
            <a:pPr marL="342900" marR="0" lvl="0" indent="-342900">
              <a:lnSpc>
                <a:spcPct val="107000"/>
              </a:lnSpc>
              <a:spcBef>
                <a:spcPts val="0"/>
              </a:spcBef>
              <a:spcAft>
                <a:spcPts val="0"/>
              </a:spcAft>
              <a:buFont typeface="+mj-lt"/>
              <a:buAutoNum type="arabicPeriod"/>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A target for good reliability is to routinely run your trucks at 85% of rated capacity.</a:t>
            </a:r>
          </a:p>
          <a:p>
            <a:pPr marL="342900" marR="0" lvl="0" indent="-342900">
              <a:lnSpc>
                <a:spcPct val="107000"/>
              </a:lnSpc>
              <a:spcBef>
                <a:spcPts val="0"/>
              </a:spcBef>
              <a:spcAft>
                <a:spcPts val="0"/>
              </a:spcAft>
              <a:buFont typeface="+mj-lt"/>
              <a:buAutoNum type="arabicPeriod"/>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This may push you to a larger truck than you might otherwise think you need as loads increase.</a:t>
            </a:r>
          </a:p>
          <a:p>
            <a:pPr marL="342900" marR="0" lvl="0" indent="-342900">
              <a:lnSpc>
                <a:spcPct val="107000"/>
              </a:lnSpc>
              <a:spcBef>
                <a:spcPts val="0"/>
              </a:spcBef>
              <a:spcAft>
                <a:spcPts val="0"/>
              </a:spcAft>
              <a:buFont typeface="+mj-lt"/>
              <a:buAutoNum type="arabicPeriod"/>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Over capacity sustained usage leads to systemic wear patterns. Subsequently shifting expense from initial capital outlays and into maintenance and operating expense.</a:t>
            </a:r>
          </a:p>
          <a:p>
            <a:pPr marL="342900" marR="0" lvl="0" indent="-342900">
              <a:lnSpc>
                <a:spcPct val="107000"/>
              </a:lnSpc>
              <a:spcBef>
                <a:spcPts val="0"/>
              </a:spcBef>
              <a:spcAft>
                <a:spcPts val="800"/>
              </a:spcAft>
              <a:buFont typeface="+mj-lt"/>
              <a:buAutoNum type="arabicPeriod"/>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How does downtime affect your budget?</a:t>
            </a:r>
          </a:p>
          <a:p>
            <a:endParaRPr lang="en-US" dirty="0"/>
          </a:p>
        </p:txBody>
      </p:sp>
    </p:spTree>
    <p:extLst>
      <p:ext uri="{BB962C8B-B14F-4D97-AF65-F5344CB8AC3E}">
        <p14:creationId xmlns:p14="http://schemas.microsoft.com/office/powerpoint/2010/main" val="4200546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46396-07F6-D20A-3FA5-916229674643}"/>
              </a:ext>
            </a:extLst>
          </p:cNvPr>
          <p:cNvSpPr>
            <a:spLocks noGrp="1"/>
          </p:cNvSpPr>
          <p:nvPr>
            <p:ph type="title"/>
          </p:nvPr>
        </p:nvSpPr>
        <p:spPr>
          <a:xfrm>
            <a:off x="705439" y="537769"/>
            <a:ext cx="10515600" cy="1325563"/>
          </a:xfrm>
        </p:spPr>
        <p:txBody>
          <a:bodyPr/>
          <a:lstStyle/>
          <a:p>
            <a:r>
              <a:rPr lang="en-US" dirty="0"/>
              <a:t>Specification Workshop</a:t>
            </a:r>
          </a:p>
        </p:txBody>
      </p:sp>
      <p:sp>
        <p:nvSpPr>
          <p:cNvPr id="3" name="Content Placeholder 2">
            <a:extLst>
              <a:ext uri="{FF2B5EF4-FFF2-40B4-BE49-F238E27FC236}">
                <a16:creationId xmlns:a16="http://schemas.microsoft.com/office/drawing/2014/main" id="{6BE0B5D1-D279-CC63-6605-0175989901E6}"/>
              </a:ext>
            </a:extLst>
          </p:cNvPr>
          <p:cNvSpPr>
            <a:spLocks noGrp="1"/>
          </p:cNvSpPr>
          <p:nvPr>
            <p:ph idx="1"/>
          </p:nvPr>
        </p:nvSpPr>
        <p:spPr>
          <a:xfrm>
            <a:off x="705438" y="1687398"/>
            <a:ext cx="11059213" cy="4527272"/>
          </a:xfrm>
        </p:spPr>
        <p:txBody>
          <a:bodyPr>
            <a:normAutofit fontScale="25000" lnSpcReduction="20000"/>
          </a:bodyPr>
          <a:lstStyle/>
          <a:p>
            <a:pPr marL="0" marR="0">
              <a:lnSpc>
                <a:spcPct val="107000"/>
              </a:lnSpc>
              <a:spcBef>
                <a:spcPts val="0"/>
              </a:spcBef>
              <a:spcAft>
                <a:spcPts val="800"/>
              </a:spcAft>
            </a:pPr>
            <a:r>
              <a:rPr lang="en-US" sz="11200" b="1" kern="0" dirty="0">
                <a:effectLst/>
                <a:latin typeface="Aptos" panose="020B0004020202020204" pitchFamily="34" charset="0"/>
                <a:ea typeface="Aptos" panose="020B0004020202020204" pitchFamily="34" charset="0"/>
                <a:cs typeface="Times New Roman" panose="02020603050405020304" pitchFamily="18" charset="0"/>
              </a:rPr>
              <a:t>Downtime Measures and Costs</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Downtime/Uptime</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Failure incident rate and duration of failure</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Incident Rate: how often does a failure prevent truck use/effectiveness.</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Duration: How long does a truck stay out of service once “downed”.</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How many trucks can you afford?</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How often do your “spares” need repairs to be effective.</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Are you using the best metrics?</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Cost/mile</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LcPeriod"/>
            </a:pPr>
            <a:r>
              <a:rPr lang="en-US" sz="11200" kern="0" dirty="0">
                <a:effectLst/>
                <a:latin typeface="Aptos" panose="020B0004020202020204" pitchFamily="34" charset="0"/>
                <a:ea typeface="Aptos" panose="020B0004020202020204" pitchFamily="34" charset="0"/>
                <a:cs typeface="Times New Roman" panose="02020603050405020304" pitchFamily="18" charset="0"/>
              </a:rPr>
              <a:t>Cost per gallon of fuel burned</a:t>
            </a:r>
            <a:endParaRPr lang="en-US" sz="11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06834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0E85-19CA-0267-6501-6F9F231DFFD5}"/>
              </a:ext>
            </a:extLst>
          </p:cNvPr>
          <p:cNvSpPr>
            <a:spLocks noGrp="1"/>
          </p:cNvSpPr>
          <p:nvPr>
            <p:ph type="title"/>
          </p:nvPr>
        </p:nvSpPr>
        <p:spPr/>
        <p:txBody>
          <a:bodyPr/>
          <a:lstStyle/>
          <a:p>
            <a:r>
              <a:rPr lang="en-US" dirty="0"/>
              <a:t>Specification Workshop</a:t>
            </a:r>
          </a:p>
        </p:txBody>
      </p:sp>
      <p:sp>
        <p:nvSpPr>
          <p:cNvPr id="3" name="Content Placeholder 2">
            <a:extLst>
              <a:ext uri="{FF2B5EF4-FFF2-40B4-BE49-F238E27FC236}">
                <a16:creationId xmlns:a16="http://schemas.microsoft.com/office/drawing/2014/main" id="{C6E5D70E-F460-3374-F9AF-DF67AB896851}"/>
              </a:ext>
            </a:extLst>
          </p:cNvPr>
          <p:cNvSpPr>
            <a:spLocks noGrp="1"/>
          </p:cNvSpPr>
          <p:nvPr>
            <p:ph idx="1"/>
          </p:nvPr>
        </p:nvSpPr>
        <p:spPr/>
        <p:txBody>
          <a:bodyPr/>
          <a:lstStyle/>
          <a:p>
            <a:pPr marL="0" marR="0">
              <a:lnSpc>
                <a:spcPct val="107000"/>
              </a:lnSpc>
              <a:spcBef>
                <a:spcPts val="0"/>
              </a:spcBef>
              <a:spcAft>
                <a:spcPts val="800"/>
              </a:spcAft>
            </a:pPr>
            <a:r>
              <a:rPr lang="en-US" sz="3200" b="1" kern="0" dirty="0">
                <a:effectLst/>
                <a:latin typeface="Aptos" panose="020B0004020202020204" pitchFamily="34" charset="0"/>
                <a:ea typeface="Aptos" panose="020B0004020202020204" pitchFamily="34" charset="0"/>
                <a:cs typeface="Times New Roman" panose="02020603050405020304" pitchFamily="18" charset="0"/>
              </a:rPr>
              <a:t>Partners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kern="0" dirty="0">
                <a:effectLst/>
                <a:latin typeface="Aptos" panose="020B0004020202020204" pitchFamily="34" charset="0"/>
                <a:ea typeface="Aptos" panose="020B0004020202020204" pitchFamily="34" charset="0"/>
                <a:cs typeface="Times New Roman" panose="02020603050405020304" pitchFamily="18" charset="0"/>
              </a:rPr>
              <a:t>OEMs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3200" kern="0" dirty="0">
                <a:effectLst/>
                <a:latin typeface="Aptos" panose="020B0004020202020204" pitchFamily="34" charset="0"/>
                <a:ea typeface="Aptos" panose="020B0004020202020204" pitchFamily="34" charset="0"/>
                <a:cs typeface="Times New Roman" panose="02020603050405020304" pitchFamily="18" charset="0"/>
              </a:rPr>
              <a:t>Upfitters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3200" kern="0" dirty="0">
                <a:effectLst/>
                <a:latin typeface="Aptos" panose="020B0004020202020204" pitchFamily="34" charset="0"/>
                <a:ea typeface="Aptos" panose="020B0004020202020204" pitchFamily="34" charset="0"/>
                <a:cs typeface="Times New Roman" panose="02020603050405020304" pitchFamily="18" charset="0"/>
              </a:rPr>
              <a:t>Dealers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47649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7F8C-978D-8FC6-0F84-90915F81B1ED}"/>
              </a:ext>
            </a:extLst>
          </p:cNvPr>
          <p:cNvSpPr>
            <a:spLocks noGrp="1"/>
          </p:cNvSpPr>
          <p:nvPr>
            <p:ph type="title"/>
          </p:nvPr>
        </p:nvSpPr>
        <p:spPr/>
        <p:txBody>
          <a:bodyPr/>
          <a:lstStyle/>
          <a:p>
            <a:r>
              <a:rPr lang="en-US" dirty="0"/>
              <a:t>Specification Workshop</a:t>
            </a:r>
          </a:p>
        </p:txBody>
      </p:sp>
      <p:sp>
        <p:nvSpPr>
          <p:cNvPr id="3" name="Content Placeholder 2">
            <a:extLst>
              <a:ext uri="{FF2B5EF4-FFF2-40B4-BE49-F238E27FC236}">
                <a16:creationId xmlns:a16="http://schemas.microsoft.com/office/drawing/2014/main" id="{447A9215-AC16-37FF-2278-B95E1E14F13E}"/>
              </a:ext>
            </a:extLst>
          </p:cNvPr>
          <p:cNvSpPr>
            <a:spLocks noGrp="1"/>
          </p:cNvSpPr>
          <p:nvPr>
            <p:ph idx="1"/>
          </p:nvPr>
        </p:nvSpPr>
        <p:spPr/>
        <p:txBody>
          <a:bodyPr>
            <a:normAutofit fontScale="92500" lnSpcReduction="10000"/>
          </a:bodyPr>
          <a:lstStyle/>
          <a:p>
            <a:pPr marL="0" marR="0">
              <a:lnSpc>
                <a:spcPct val="107000"/>
              </a:lnSpc>
              <a:spcBef>
                <a:spcPts val="0"/>
              </a:spcBef>
              <a:spcAft>
                <a:spcPts val="800"/>
              </a:spcAft>
            </a:pPr>
            <a:r>
              <a:rPr lang="en-US" b="1" kern="0" dirty="0">
                <a:effectLst/>
                <a:latin typeface="Aptos" panose="020B0004020202020204" pitchFamily="34" charset="0"/>
                <a:ea typeface="Aptos" panose="020B0004020202020204" pitchFamily="34" charset="0"/>
                <a:cs typeface="Times New Roman" panose="02020603050405020304" pitchFamily="18" charset="0"/>
              </a:rPr>
              <a:t>Spec Review Cycles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kern="0" dirty="0">
                <a:effectLst/>
                <a:latin typeface="Aptos" panose="020B0004020202020204" pitchFamily="34" charset="0"/>
                <a:ea typeface="Aptos" panose="020B0004020202020204" pitchFamily="34" charset="0"/>
                <a:cs typeface="Times New Roman" panose="02020603050405020304" pitchFamily="18" charset="0"/>
              </a:rPr>
              <a:t>What should push a specification review?</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Technology changes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Route changes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Failure trends/characteristics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kern="0" dirty="0">
                <a:effectLst/>
                <a:latin typeface="Aptos" panose="020B0004020202020204" pitchFamily="34" charset="0"/>
                <a:ea typeface="Aptos" panose="020B0004020202020204" pitchFamily="34" charset="0"/>
                <a:cs typeface="Times New Roman" panose="02020603050405020304" pitchFamily="18" charset="0"/>
              </a:rPr>
              <a:t>How often should your specifications be evaluated?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Technology changes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Route changes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800" kern="0" dirty="0">
                <a:effectLst/>
                <a:latin typeface="Aptos" panose="020B0004020202020204" pitchFamily="34" charset="0"/>
                <a:ea typeface="Aptos" panose="020B0004020202020204" pitchFamily="34" charset="0"/>
                <a:cs typeface="Times New Roman" panose="02020603050405020304" pitchFamily="18" charset="0"/>
              </a:rPr>
              <a:t>Failure trends/characteristics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kern="0" dirty="0">
                <a:effectLst/>
                <a:latin typeface="Aptos" panose="020B0004020202020204" pitchFamily="34" charset="0"/>
                <a:ea typeface="Aptos" panose="020B0004020202020204" pitchFamily="34" charset="0"/>
                <a:cs typeface="Times New Roman" panose="02020603050405020304" pitchFamily="18" charset="0"/>
              </a:rPr>
              <a:t>How often should your specifications be evaluated?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049611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3A771-C6AE-2125-7435-67D889568650}"/>
              </a:ext>
            </a:extLst>
          </p:cNvPr>
          <p:cNvSpPr>
            <a:spLocks noGrp="1"/>
          </p:cNvSpPr>
          <p:nvPr>
            <p:ph type="title"/>
          </p:nvPr>
        </p:nvSpPr>
        <p:spPr/>
        <p:txBody>
          <a:bodyPr/>
          <a:lstStyle/>
          <a:p>
            <a:r>
              <a:rPr lang="en-US" dirty="0"/>
              <a:t>Specification Workshop</a:t>
            </a:r>
          </a:p>
        </p:txBody>
      </p:sp>
      <p:sp>
        <p:nvSpPr>
          <p:cNvPr id="3" name="Content Placeholder 2">
            <a:extLst>
              <a:ext uri="{FF2B5EF4-FFF2-40B4-BE49-F238E27FC236}">
                <a16:creationId xmlns:a16="http://schemas.microsoft.com/office/drawing/2014/main" id="{4888D10B-8D5D-316E-6A5B-9CC6749DE688}"/>
              </a:ext>
            </a:extLst>
          </p:cNvPr>
          <p:cNvSpPr>
            <a:spLocks noGrp="1"/>
          </p:cNvSpPr>
          <p:nvPr>
            <p:ph idx="1"/>
          </p:nvPr>
        </p:nvSpPr>
        <p:spPr/>
        <p:txBody>
          <a:bodyPr/>
          <a:lstStyle/>
          <a:p>
            <a:pPr marL="0" marR="0" indent="0">
              <a:lnSpc>
                <a:spcPct val="107000"/>
              </a:lnSpc>
              <a:spcBef>
                <a:spcPts val="0"/>
              </a:spcBef>
              <a:spcAft>
                <a:spcPts val="800"/>
              </a:spcAft>
              <a:buNone/>
            </a:pPr>
            <a:r>
              <a:rPr lang="en-US" sz="3200" b="1" kern="0" dirty="0">
                <a:effectLst/>
                <a:latin typeface="Aptos" panose="020B0004020202020204" pitchFamily="34" charset="0"/>
                <a:ea typeface="Aptos" panose="020B0004020202020204" pitchFamily="34" charset="0"/>
                <a:cs typeface="Times New Roman" panose="02020603050405020304" pitchFamily="18" charset="0"/>
              </a:rPr>
              <a:t>Summary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marR="0">
              <a:lnSpc>
                <a:spcPct val="107000"/>
              </a:lnSpc>
              <a:spcBef>
                <a:spcPts val="0"/>
              </a:spcBef>
              <a:spcAft>
                <a:spcPts val="800"/>
              </a:spcAft>
            </a:pPr>
            <a:r>
              <a:rPr lang="en-US" sz="3200" kern="0" dirty="0">
                <a:effectLst/>
                <a:latin typeface="Aptos" panose="020B0004020202020204" pitchFamily="34" charset="0"/>
                <a:ea typeface="Aptos" panose="020B0004020202020204" pitchFamily="34" charset="0"/>
                <a:cs typeface="Times New Roman" panose="02020603050405020304" pitchFamily="18" charset="0"/>
              </a:rPr>
              <a:t>Effective specifications are at the heart of a well-managed fleet. They drive reliability, customer (driver/user) confidence and leadership recognition. They are also the heart of a financially sound fleet operation.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44428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TotalTime>
  <Words>324</Words>
  <Application>Microsoft Office PowerPoint</Application>
  <PresentationFormat>Widescreen</PresentationFormat>
  <Paragraphs>50</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Specification Workshop</vt:lpstr>
      <vt:lpstr>Specification Workshop</vt:lpstr>
      <vt:lpstr>Specification Workshop</vt:lpstr>
      <vt:lpstr>Specification Workshop</vt:lpstr>
      <vt:lpstr>Specification Workshop</vt:lpstr>
      <vt:lpstr>Specification Workshop</vt:lpstr>
      <vt:lpstr>Specification Workshop</vt:lpstr>
      <vt:lpstr>Specification Workshop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Specification Workshop</dc:title>
  <dc:creator>George Survant</dc:creator>
  <cp:lastModifiedBy>George Survant</cp:lastModifiedBy>
  <cp:revision>2</cp:revision>
  <dcterms:created xsi:type="dcterms:W3CDTF">2024-06-05T20:51:35Z</dcterms:created>
  <dcterms:modified xsi:type="dcterms:W3CDTF">2024-06-05T22:58:21Z</dcterms:modified>
</cp:coreProperties>
</file>